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94" r:id="rId3"/>
    <p:sldId id="274" r:id="rId4"/>
    <p:sldId id="295" r:id="rId5"/>
    <p:sldId id="257" r:id="rId6"/>
    <p:sldId id="258" r:id="rId7"/>
    <p:sldId id="265" r:id="rId8"/>
    <p:sldId id="259" r:id="rId9"/>
    <p:sldId id="260" r:id="rId10"/>
    <p:sldId id="261" r:id="rId11"/>
    <p:sldId id="270" r:id="rId12"/>
    <p:sldId id="296" r:id="rId13"/>
    <p:sldId id="262" r:id="rId14"/>
    <p:sldId id="297" r:id="rId15"/>
    <p:sldId id="277" r:id="rId16"/>
    <p:sldId id="284" r:id="rId17"/>
    <p:sldId id="282" r:id="rId18"/>
    <p:sldId id="283" r:id="rId19"/>
    <p:sldId id="307" r:id="rId20"/>
    <p:sldId id="291" r:id="rId21"/>
    <p:sldId id="292" r:id="rId22"/>
    <p:sldId id="285" r:id="rId23"/>
    <p:sldId id="286" r:id="rId24"/>
    <p:sldId id="287" r:id="rId25"/>
    <p:sldId id="288" r:id="rId26"/>
    <p:sldId id="308" r:id="rId27"/>
    <p:sldId id="293" r:id="rId28"/>
    <p:sldId id="317" r:id="rId29"/>
    <p:sldId id="313" r:id="rId30"/>
    <p:sldId id="309" r:id="rId31"/>
    <p:sldId id="319" r:id="rId32"/>
    <p:sldId id="318" r:id="rId33"/>
    <p:sldId id="310" r:id="rId34"/>
    <p:sldId id="320" r:id="rId35"/>
    <p:sldId id="314" r:id="rId36"/>
    <p:sldId id="263" r:id="rId37"/>
    <p:sldId id="264" r:id="rId38"/>
    <p:sldId id="315" r:id="rId39"/>
    <p:sldId id="266" r:id="rId40"/>
    <p:sldId id="316" r:id="rId41"/>
    <p:sldId id="267" r:id="rId42"/>
    <p:sldId id="298" r:id="rId43"/>
    <p:sldId id="299" r:id="rId44"/>
    <p:sldId id="300" r:id="rId45"/>
    <p:sldId id="303" r:id="rId46"/>
    <p:sldId id="304" r:id="rId47"/>
    <p:sldId id="305" r:id="rId48"/>
    <p:sldId id="301" r:id="rId49"/>
    <p:sldId id="306" r:id="rId50"/>
    <p:sldId id="30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78" d="100"/>
          <a:sy n="78" d="100"/>
        </p:scale>
        <p:origin x="186" y="57"/>
      </p:cViewPr>
      <p:guideLst/>
    </p:cSldViewPr>
  </p:slideViewPr>
  <p:notesTextViewPr>
    <p:cViewPr>
      <p:scale>
        <a:sx n="1" d="1"/>
        <a:sy n="1" d="1"/>
      </p:scale>
      <p:origin x="0" y="0"/>
    </p:cViewPr>
  </p:notesTextViewPr>
  <p:sorterViewPr>
    <p:cViewPr varScale="1">
      <p:scale>
        <a:sx n="100" d="100"/>
        <a:sy n="100" d="100"/>
      </p:scale>
      <p:origin x="0" y="-968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86BDF-7AF1-457C-8C68-83CB5097242D}" type="datetimeFigureOut">
              <a:rPr lang="zh-CN" altLang="en-US" smtClean="0"/>
              <a:t>2023/10/21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3C62A-135A-4EFA-96B4-CF00A107CD13}" type="slidenum">
              <a:rPr lang="zh-CN" altLang="en-US" smtClean="0"/>
              <a:t>‹#›</a:t>
            </a:fld>
            <a:endParaRPr lang="zh-CN" altLang="en-US"/>
          </a:p>
        </p:txBody>
      </p:sp>
    </p:spTree>
    <p:extLst>
      <p:ext uri="{BB962C8B-B14F-4D97-AF65-F5344CB8AC3E}">
        <p14:creationId xmlns:p14="http://schemas.microsoft.com/office/powerpoint/2010/main" val="3094064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E5C03-1F75-4844-A866-91BA2AC3AC9E}" type="slidenum">
              <a:rPr lang="zh-CN" altLang="en-US" smtClean="0"/>
              <a:t>7</a:t>
            </a:fld>
            <a:endParaRPr lang="zh-CN" altLang="en-US"/>
          </a:p>
        </p:txBody>
      </p:sp>
    </p:spTree>
    <p:extLst>
      <p:ext uri="{BB962C8B-B14F-4D97-AF65-F5344CB8AC3E}">
        <p14:creationId xmlns:p14="http://schemas.microsoft.com/office/powerpoint/2010/main" val="1113175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E5C03-1F75-4844-A866-91BA2AC3AC9E}" type="slidenum">
              <a:rPr lang="zh-CN" altLang="en-US" smtClean="0"/>
              <a:t>9</a:t>
            </a:fld>
            <a:endParaRPr lang="zh-CN" altLang="en-US"/>
          </a:p>
        </p:txBody>
      </p:sp>
    </p:spTree>
    <p:extLst>
      <p:ext uri="{BB962C8B-B14F-4D97-AF65-F5344CB8AC3E}">
        <p14:creationId xmlns:p14="http://schemas.microsoft.com/office/powerpoint/2010/main" val="2150430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E5C03-1F75-4844-A866-91BA2AC3AC9E}" type="slidenum">
              <a:rPr lang="zh-CN" altLang="en-US" smtClean="0"/>
              <a:t>13</a:t>
            </a:fld>
            <a:endParaRPr lang="zh-CN" altLang="en-US"/>
          </a:p>
        </p:txBody>
      </p:sp>
    </p:spTree>
    <p:extLst>
      <p:ext uri="{BB962C8B-B14F-4D97-AF65-F5344CB8AC3E}">
        <p14:creationId xmlns:p14="http://schemas.microsoft.com/office/powerpoint/2010/main" val="4259216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E5C03-1F75-4844-A866-91BA2AC3AC9E}" type="slidenum">
              <a:rPr lang="zh-CN" altLang="en-US" smtClean="0"/>
              <a:t>18</a:t>
            </a:fld>
            <a:endParaRPr lang="zh-CN" altLang="en-US"/>
          </a:p>
        </p:txBody>
      </p:sp>
    </p:spTree>
    <p:extLst>
      <p:ext uri="{BB962C8B-B14F-4D97-AF65-F5344CB8AC3E}">
        <p14:creationId xmlns:p14="http://schemas.microsoft.com/office/powerpoint/2010/main" val="2150430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2196F-1AC0-3CE3-604F-D2201BCD95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340446-FB7F-613D-0950-525D6B775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EDB3DA-58AC-158C-D372-5FBE00F718DC}"/>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F66802F7-B59C-A61A-5A25-D6DB943D2F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560DF2-5678-BBE0-757E-1C171649FD4F}"/>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218618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6A3CA-B5EB-A490-0E9A-5C6E46B4D73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10B228E-3C0C-CDDF-EFBE-06CEC2F791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30C46F-A593-4455-1E58-E1F4C344D913}"/>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4CA6023C-34E6-DC70-05FD-4448239CA8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D7591C-6A41-32CD-50A1-AF20FBFC26EA}"/>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63735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237EF7-C817-90F7-CD09-E457BE16D57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1CB7E2F-D5DF-FF2B-B306-8BF88215014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3A7F5C-0DC1-41DC-EF48-BE963E7A5D04}"/>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67B2D6F5-F954-4A40-EDA7-F3A998196E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3FCE5B-A0AC-FFC5-1CEF-1033080FDD4F}"/>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3958664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9042E-3907-4BDC-2C7F-D388907F56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1C0F9B-4A52-FCE3-4A45-FA17AC1027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EE7A57-848D-530F-46D8-26B00AA481E1}"/>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86EF2841-9D21-0D3C-298B-8B12CB16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3980DA-B206-F89F-7542-9F9A06085BA3}"/>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199773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35835-B88C-96FE-7AE1-284CBA52186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E16FD6-3D2C-0330-383F-C8D5048EE6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ED5F294-F433-4A31-FF3D-31189F0B787C}"/>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321C0FBD-55D2-C56E-C892-95215D51B4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583F96-138B-2F39-1B60-86CB7C95BB0C}"/>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411262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70094-2418-8F28-4E22-4567B541E79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25C663E-F07F-B020-EA94-F6EB4FFD8A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42494F2-D54B-80C3-537B-A4877757DAB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DE0B7C6-FE2F-DECD-66F5-DB6068A97DA9}"/>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6" name="页脚占位符 5">
            <a:extLst>
              <a:ext uri="{FF2B5EF4-FFF2-40B4-BE49-F238E27FC236}">
                <a16:creationId xmlns:a16="http://schemas.microsoft.com/office/drawing/2014/main" id="{D0E422E3-BF7C-055C-737D-8A657CDE84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0AACD9-D6C5-5CCF-F43A-0D7BA5A49FAA}"/>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361911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1B961-2025-5528-9614-E50A9EC1EE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28C7230-04BB-CA66-A888-C5B76CD15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AAFE0E9-6402-19BF-D8D1-E8F9E191FD1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D7F122D-62A7-E746-9523-570ED9198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97BFDE-04F9-4ABB-CA05-6784E991BEE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7C6DEB1-24F6-5749-5DB4-F7F6245ACCA3}"/>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8" name="页脚占位符 7">
            <a:extLst>
              <a:ext uri="{FF2B5EF4-FFF2-40B4-BE49-F238E27FC236}">
                <a16:creationId xmlns:a16="http://schemas.microsoft.com/office/drawing/2014/main" id="{068431A1-FA4F-A54B-F925-EE444944FAB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9B7684C-D8E2-B680-E530-326151BA90C6}"/>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205972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5E199-DEDB-EF39-2F52-5C6B0061A3B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671403E-0088-8D0B-70DB-C016396AE581}"/>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4" name="页脚占位符 3">
            <a:extLst>
              <a:ext uri="{FF2B5EF4-FFF2-40B4-BE49-F238E27FC236}">
                <a16:creationId xmlns:a16="http://schemas.microsoft.com/office/drawing/2014/main" id="{A36E5667-713E-3598-6865-A1365B057BC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900CFD4-E706-0B2D-0294-E53A17782677}"/>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54791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FABFB5-E398-6210-B6CC-D47BF2B11F7F}"/>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3" name="页脚占位符 2">
            <a:extLst>
              <a:ext uri="{FF2B5EF4-FFF2-40B4-BE49-F238E27FC236}">
                <a16:creationId xmlns:a16="http://schemas.microsoft.com/office/drawing/2014/main" id="{BC3E2C73-EF83-CDD8-84EB-9D98DB09B23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FCEBBE0-FF06-7270-8B1C-9AB4BC308A9B}"/>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204901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682E2-B13E-4ADC-132B-BD6CABCE2D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A0B708-6B65-63F6-BBA9-6CFCA1D4F4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FF53A64-6368-FA77-61BB-30F7920E3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019EC7-1F09-F892-44CD-F2A06B976C0D}"/>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6" name="页脚占位符 5">
            <a:extLst>
              <a:ext uri="{FF2B5EF4-FFF2-40B4-BE49-F238E27FC236}">
                <a16:creationId xmlns:a16="http://schemas.microsoft.com/office/drawing/2014/main" id="{0DD9D9A5-7554-9FC7-476A-932E9BAAA2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F16361-378E-1034-0E7B-D6A48A0C0764}"/>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668596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0491D-567E-C455-0437-EE4D2A66359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44D04D-5D53-06A4-CC09-63FFEF75B2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4EF0C87-C28D-E850-2085-F227FCAEC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F2F82A5-4304-F96A-B083-BF5774B77AE9}"/>
              </a:ext>
            </a:extLst>
          </p:cNvPr>
          <p:cNvSpPr>
            <a:spLocks noGrp="1"/>
          </p:cNvSpPr>
          <p:nvPr>
            <p:ph type="dt" sz="half" idx="10"/>
          </p:nvPr>
        </p:nvSpPr>
        <p:spPr/>
        <p:txBody>
          <a:bodyPr/>
          <a:lstStyle/>
          <a:p>
            <a:fld id="{2AC935DA-0BA0-4379-9136-45446F132001}" type="datetimeFigureOut">
              <a:rPr lang="zh-CN" altLang="en-US" smtClean="0"/>
              <a:t>2023/10/21</a:t>
            </a:fld>
            <a:endParaRPr lang="zh-CN" altLang="en-US"/>
          </a:p>
        </p:txBody>
      </p:sp>
      <p:sp>
        <p:nvSpPr>
          <p:cNvPr id="6" name="页脚占位符 5">
            <a:extLst>
              <a:ext uri="{FF2B5EF4-FFF2-40B4-BE49-F238E27FC236}">
                <a16:creationId xmlns:a16="http://schemas.microsoft.com/office/drawing/2014/main" id="{DF575946-2373-D024-830D-8557201196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15CAEA-570E-5FB8-D7D7-00641E230DCE}"/>
              </a:ext>
            </a:extLst>
          </p:cNvPr>
          <p:cNvSpPr>
            <a:spLocks noGrp="1"/>
          </p:cNvSpPr>
          <p:nvPr>
            <p:ph type="sldNum" sz="quarter" idx="12"/>
          </p:nvPr>
        </p:nvSpPr>
        <p:spPr/>
        <p:txBody>
          <a:body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308399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5FEE894-4C42-CC71-2824-656C62474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F4C1D8-F69D-73EB-0E0B-405F6546EE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A9672D-2F4B-9583-C845-ED7C2753B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C935DA-0BA0-4379-9136-45446F132001}"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42EAF47B-8B32-CDE9-A086-35A0C46F00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6FFFE7-775E-D6A2-2DD5-FF8620A34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CF4B8-7E91-4C7A-AC29-4B1061F0ACCC}" type="slidenum">
              <a:rPr lang="zh-CN" altLang="en-US" smtClean="0"/>
              <a:t>‹#›</a:t>
            </a:fld>
            <a:endParaRPr lang="zh-CN" altLang="en-US"/>
          </a:p>
        </p:txBody>
      </p:sp>
    </p:spTree>
    <p:extLst>
      <p:ext uri="{BB962C8B-B14F-4D97-AF65-F5344CB8AC3E}">
        <p14:creationId xmlns:p14="http://schemas.microsoft.com/office/powerpoint/2010/main" val="124372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latin typeface="楷体" panose="02010609060101010101" pitchFamily="49" charset="-122"/>
                <a:ea typeface="楷体" panose="02010609060101010101" pitchFamily="49" charset="-122"/>
              </a:rPr>
              <a:t>10.21-AD</a:t>
            </a:r>
            <a:r>
              <a:rPr lang="zh-CN" altLang="en-US" dirty="0">
                <a:latin typeface="楷体" panose="02010609060101010101" pitchFamily="49" charset="-122"/>
                <a:ea typeface="楷体" panose="02010609060101010101" pitchFamily="49" charset="-122"/>
              </a:rPr>
              <a:t>相关数据集介绍</a:t>
            </a:r>
            <a:br>
              <a:rPr lang="en-US" altLang="zh-CN" dirty="0">
                <a:latin typeface="楷体" panose="02010609060101010101" pitchFamily="49" charset="-122"/>
                <a:ea typeface="楷体" panose="02010609060101010101" pitchFamily="49" charset="-122"/>
              </a:rPr>
            </a:br>
            <a:r>
              <a:rPr lang="zh-CN" altLang="en-US" dirty="0">
                <a:latin typeface="楷体" panose="02010609060101010101" pitchFamily="49" charset="-122"/>
                <a:ea typeface="楷体" panose="02010609060101010101" pitchFamily="49" charset="-122"/>
              </a:rPr>
              <a:t>与问题整理</a:t>
            </a:r>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r>
              <a:rPr lang="zh-CN" altLang="en-US" dirty="0">
                <a:latin typeface="楷体" panose="02010609060101010101" pitchFamily="49" charset="-122"/>
                <a:ea typeface="楷体" panose="02010609060101010101" pitchFamily="49" charset="-122"/>
              </a:rPr>
              <a:t>汇报人：卢旖旎，罗明昊，耿兆楣</a:t>
            </a:r>
          </a:p>
        </p:txBody>
      </p:sp>
    </p:spTree>
    <p:extLst>
      <p:ext uri="{BB962C8B-B14F-4D97-AF65-F5344CB8AC3E}">
        <p14:creationId xmlns:p14="http://schemas.microsoft.com/office/powerpoint/2010/main" val="300462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8C8C6-7C3F-BF13-1BB0-D52712319EEE}"/>
              </a:ext>
            </a:extLst>
          </p:cNvPr>
          <p:cNvSpPr>
            <a:spLocks noGrp="1"/>
          </p:cNvSpPr>
          <p:nvPr>
            <p:ph type="title"/>
          </p:nvPr>
        </p:nvSpPr>
        <p:spPr/>
        <p:txBody>
          <a:bodyPr/>
          <a:lstStyle/>
          <a:p>
            <a:r>
              <a:rPr lang="zh-CN" altLang="en-US" dirty="0"/>
              <a:t>认识数据：</a:t>
            </a:r>
            <a:r>
              <a:rPr lang="en-US" altLang="zh-CN" dirty="0">
                <a:latin typeface="Times New Roman" panose="02020603050405020304" pitchFamily="18" charset="0"/>
                <a:cs typeface="Times New Roman" panose="02020603050405020304" pitchFamily="18" charset="0"/>
              </a:rPr>
              <a:t>Study data </a:t>
            </a:r>
            <a:r>
              <a:rPr lang="zh-CN" altLang="en-US" dirty="0">
                <a:latin typeface="Times New Roman" panose="02020603050405020304" pitchFamily="18" charset="0"/>
                <a:cs typeface="Times New Roman" panose="02020603050405020304" pitchFamily="18" charset="0"/>
              </a:rPr>
              <a:t>（临床医学数据）</a:t>
            </a:r>
          </a:p>
        </p:txBody>
      </p:sp>
      <p:pic>
        <p:nvPicPr>
          <p:cNvPr id="5" name="内容占位符 4">
            <a:extLst>
              <a:ext uri="{FF2B5EF4-FFF2-40B4-BE49-F238E27FC236}">
                <a16:creationId xmlns:a16="http://schemas.microsoft.com/office/drawing/2014/main" id="{FEC0ACE5-E9E6-7A39-56BF-0CAE78A805B0}"/>
              </a:ext>
            </a:extLst>
          </p:cNvPr>
          <p:cNvPicPr>
            <a:picLocks noGrp="1" noChangeAspect="1"/>
          </p:cNvPicPr>
          <p:nvPr>
            <p:ph idx="1"/>
          </p:nvPr>
        </p:nvPicPr>
        <p:blipFill>
          <a:blip r:embed="rId2"/>
          <a:stretch>
            <a:fillRect/>
          </a:stretch>
        </p:blipFill>
        <p:spPr>
          <a:xfrm>
            <a:off x="838200" y="2935842"/>
            <a:ext cx="10515600" cy="2698941"/>
          </a:xfrm>
        </p:spPr>
      </p:pic>
    </p:spTree>
    <p:extLst>
      <p:ext uri="{BB962C8B-B14F-4D97-AF65-F5344CB8AC3E}">
        <p14:creationId xmlns:p14="http://schemas.microsoft.com/office/powerpoint/2010/main" val="1072587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2389C-4C11-4857-858F-DE3A7DAD3D7B}"/>
              </a:ext>
            </a:extLst>
          </p:cNvPr>
          <p:cNvSpPr>
            <a:spLocks noGrp="1"/>
          </p:cNvSpPr>
          <p:nvPr>
            <p:ph type="title"/>
          </p:nvPr>
        </p:nvSpPr>
        <p:spPr>
          <a:xfrm>
            <a:off x="193964" y="330488"/>
            <a:ext cx="10515600" cy="1325563"/>
          </a:xfrm>
        </p:spPr>
        <p:txBody>
          <a:bodyPr/>
          <a:lstStyle/>
          <a:p>
            <a:r>
              <a:rPr lang="en-US" altLang="zh-CN" dirty="0">
                <a:latin typeface="Times New Roman" panose="02020603050405020304" pitchFamily="18" charset="0"/>
                <a:cs typeface="Times New Roman" panose="02020603050405020304" pitchFamily="18" charset="0"/>
              </a:rPr>
              <a:t>Biomarkers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CC15154-531E-BE8C-C3E4-981B8D05FAD0}"/>
              </a:ext>
            </a:extLst>
          </p:cNvPr>
          <p:cNvSpPr>
            <a:spLocks noGrp="1"/>
          </p:cNvSpPr>
          <p:nvPr>
            <p:ph idx="1"/>
          </p:nvPr>
        </p:nvSpPr>
        <p:spPr>
          <a:xfrm>
            <a:off x="193964" y="1825625"/>
            <a:ext cx="11998036" cy="4561320"/>
          </a:xfrm>
        </p:spPr>
        <p:txBody>
          <a:bodyPr>
            <a:normAutofit lnSpcReduction="10000"/>
          </a:bodyPr>
          <a:lstStyle/>
          <a:p>
            <a:pPr marL="514350" indent="-514350">
              <a:buFont typeface="+mj-lt"/>
              <a:buAutoNum type="arabicPeriod"/>
            </a:pPr>
            <a:r>
              <a:rPr lang="zh-CN" altLang="en-US" dirty="0">
                <a:latin typeface="Times New Roman" panose="02020603050405020304" pitchFamily="18" charset="0"/>
                <a:cs typeface="Times New Roman" panose="02020603050405020304" pitchFamily="18" charset="0"/>
              </a:rPr>
              <a:t>人口统计学：年龄，性别，婚姻状况，种族</a:t>
            </a:r>
            <a:endParaRPr lang="en-US" altLang="zh-C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zh-CN" altLang="en-US" dirty="0">
                <a:latin typeface="Times New Roman" panose="02020603050405020304" pitchFamily="18" charset="0"/>
                <a:cs typeface="Times New Roman" panose="02020603050405020304" pitchFamily="18" charset="0"/>
              </a:rPr>
              <a:t>基因信息：</a:t>
            </a:r>
            <a:r>
              <a:rPr lang="en-US" altLang="zh-CN" dirty="0">
                <a:latin typeface="Times New Roman" panose="02020603050405020304" pitchFamily="18" charset="0"/>
                <a:cs typeface="Times New Roman" panose="02020603050405020304" pitchFamily="18" charset="0"/>
              </a:rPr>
              <a:t>APOE4</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1=e3,e3; 2=e3,e4; 3= e3,e2; 4=e4,e4; 5=e4,e2; 6=e2,e2; 9=Missing/Unknown/Not Assessed</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CN" dirty="0">
                <a:latin typeface="Times New Roman" panose="02020603050405020304" pitchFamily="18" charset="0"/>
                <a:cs typeface="Times New Roman" panose="02020603050405020304" pitchFamily="18" charset="0"/>
              </a:rPr>
              <a:t>PET</a:t>
            </a:r>
            <a:r>
              <a:rPr lang="zh-CN" altLang="en-US" dirty="0">
                <a:latin typeface="Times New Roman" panose="02020603050405020304" pitchFamily="18" charset="0"/>
                <a:cs typeface="Times New Roman" panose="02020603050405020304" pitchFamily="18" charset="0"/>
              </a:rPr>
              <a:t>示踪剂：</a:t>
            </a:r>
            <a:r>
              <a:rPr lang="en-US" altLang="zh-CN" dirty="0">
                <a:latin typeface="Times New Roman" panose="02020603050405020304" pitchFamily="18" charset="0"/>
                <a:cs typeface="Times New Roman" panose="02020603050405020304" pitchFamily="18" charset="0"/>
              </a:rPr>
              <a:t>FDG(</a:t>
            </a:r>
            <a:r>
              <a:rPr lang="en-US" altLang="zh-CN" b="0" i="0" dirty="0">
                <a:solidFill>
                  <a:srgbClr val="000000"/>
                </a:solidFill>
                <a:effectLst/>
                <a:latin typeface="Times New Roman" panose="02020603050405020304" pitchFamily="18" charset="0"/>
                <a:cs typeface="Times New Roman" panose="02020603050405020304" pitchFamily="18" charset="0"/>
              </a:rPr>
              <a:t>[18F]</a:t>
            </a:r>
            <a:r>
              <a:rPr lang="zh-CN" altLang="en-US" b="0" i="0" dirty="0">
                <a:solidFill>
                  <a:srgbClr val="000000"/>
                </a:solidFill>
                <a:effectLst/>
                <a:latin typeface="Times New Roman" panose="02020603050405020304" pitchFamily="18" charset="0"/>
                <a:cs typeface="Times New Roman" panose="02020603050405020304" pitchFamily="18" charset="0"/>
              </a:rPr>
              <a:t>氟脱氧葡萄糖</a:t>
            </a:r>
            <a:r>
              <a:rPr lang="en-US" altLang="zh-CN" b="0" i="0" dirty="0">
                <a:solidFill>
                  <a:srgbClr val="000000"/>
                </a:solidFill>
                <a:effectLst/>
                <a:latin typeface="Times New Roman" panose="02020603050405020304" pitchFamily="18" charset="0"/>
                <a:cs typeface="Times New Roman" panose="02020603050405020304" pitchFamily="18" charset="0"/>
              </a:rPr>
              <a:t>), AV45(18F-Florbetapir), PIB(</a:t>
            </a:r>
            <a:r>
              <a:rPr lang="zh-CN" altLang="en-US" b="0" i="0" dirty="0">
                <a:solidFill>
                  <a:srgbClr val="000000"/>
                </a:solidFill>
                <a:effectLst/>
                <a:latin typeface="Times New Roman" panose="02020603050405020304" pitchFamily="18" charset="0"/>
                <a:cs typeface="Times New Roman" panose="02020603050405020304" pitchFamily="18" charset="0"/>
              </a:rPr>
              <a:t>咖啡因酯类化合物</a:t>
            </a:r>
            <a:r>
              <a:rPr lang="en-US" altLang="zh-CN" b="0" i="0" dirty="0">
                <a:solidFill>
                  <a:srgbClr val="000000"/>
                </a:solidFill>
                <a:effectLst/>
                <a:latin typeface="Times New Roman" panose="02020603050405020304" pitchFamily="18" charset="0"/>
                <a:cs typeface="Times New Roman" panose="02020603050405020304" pitchFamily="18" charset="0"/>
              </a:rPr>
              <a:t>) </a:t>
            </a:r>
          </a:p>
          <a:p>
            <a:pPr marL="514350" indent="-514350">
              <a:buFont typeface="+mj-lt"/>
              <a:buAutoNum type="arabicPeriod"/>
            </a:pPr>
            <a:r>
              <a:rPr lang="zh-CN" altLang="en-US" dirty="0">
                <a:solidFill>
                  <a:srgbClr val="000000"/>
                </a:solidFill>
                <a:latin typeface="Times New Roman" panose="02020603050405020304" pitchFamily="18" charset="0"/>
                <a:cs typeface="Times New Roman" panose="02020603050405020304" pitchFamily="18" charset="0"/>
              </a:rPr>
              <a:t>脑相关：</a:t>
            </a:r>
            <a:r>
              <a:rPr lang="en-US" altLang="zh-CN" dirty="0">
                <a:solidFill>
                  <a:srgbClr val="000000"/>
                </a:solidFill>
                <a:latin typeface="Times New Roman" panose="02020603050405020304" pitchFamily="18" charset="0"/>
                <a:cs typeface="Times New Roman" panose="02020603050405020304" pitchFamily="18" charset="0"/>
              </a:rPr>
              <a:t>Ventricles</a:t>
            </a:r>
            <a:r>
              <a:rPr lang="zh-CN" altLang="en-US" dirty="0">
                <a:solidFill>
                  <a:srgbClr val="000000"/>
                </a:solidFill>
                <a:latin typeface="Times New Roman" panose="02020603050405020304" pitchFamily="18" charset="0"/>
                <a:cs typeface="Times New Roman" panose="02020603050405020304" pitchFamily="18" charset="0"/>
              </a:rPr>
              <a:t>（脑室），</a:t>
            </a:r>
            <a:r>
              <a:rPr lang="en-US" altLang="zh-CN" dirty="0">
                <a:solidFill>
                  <a:srgbClr val="000000"/>
                </a:solidFill>
                <a:latin typeface="Times New Roman" panose="02020603050405020304" pitchFamily="18" charset="0"/>
                <a:cs typeface="Times New Roman" panose="02020603050405020304" pitchFamily="18" charset="0"/>
              </a:rPr>
              <a:t>Hippocampus</a:t>
            </a:r>
            <a:r>
              <a:rPr lang="zh-CN" altLang="en-US" dirty="0">
                <a:solidFill>
                  <a:srgbClr val="000000"/>
                </a:solidFill>
                <a:latin typeface="Times New Roman" panose="02020603050405020304" pitchFamily="18" charset="0"/>
                <a:cs typeface="Times New Roman" panose="02020603050405020304" pitchFamily="18" charset="0"/>
              </a:rPr>
              <a:t>（海马体体积），</a:t>
            </a:r>
            <a:r>
              <a:rPr lang="en-US" altLang="zh-CN" dirty="0" err="1">
                <a:solidFill>
                  <a:srgbClr val="000000"/>
                </a:solidFill>
                <a:latin typeface="Times New Roman" panose="02020603050405020304" pitchFamily="18" charset="0"/>
                <a:cs typeface="Times New Roman" panose="02020603050405020304" pitchFamily="18" charset="0"/>
              </a:rPr>
              <a:t>WholeBrain</a:t>
            </a:r>
            <a:r>
              <a:rPr lang="zh-CN" altLang="en-US" dirty="0">
                <a:solidFill>
                  <a:srgbClr val="000000"/>
                </a:solidFill>
                <a:latin typeface="Times New Roman" panose="02020603050405020304" pitchFamily="18" charset="0"/>
                <a:cs typeface="Times New Roman" panose="02020603050405020304" pitchFamily="18" charset="0"/>
              </a:rPr>
              <a:t>（大脑总体积）</a:t>
            </a:r>
            <a:r>
              <a:rPr lang="en-US" altLang="zh-CN" dirty="0">
                <a:solidFill>
                  <a:srgbClr val="000000"/>
                </a:solidFill>
                <a:latin typeface="Times New Roman" panose="02020603050405020304" pitchFamily="18" charset="0"/>
                <a:cs typeface="Times New Roman" panose="02020603050405020304" pitchFamily="18" charset="0"/>
              </a:rPr>
              <a:t>, Entorhinal (</a:t>
            </a:r>
            <a:r>
              <a:rPr lang="zh-CN" altLang="en-US" dirty="0">
                <a:solidFill>
                  <a:srgbClr val="000000"/>
                </a:solidFill>
                <a:latin typeface="Times New Roman" panose="02020603050405020304" pitchFamily="18" charset="0"/>
                <a:cs typeface="Times New Roman" panose="02020603050405020304" pitchFamily="18" charset="0"/>
              </a:rPr>
              <a:t>内嗅皮层</a:t>
            </a:r>
            <a:r>
              <a:rPr lang="en-US" altLang="zh-CN" dirty="0">
                <a:solidFill>
                  <a:srgbClr val="000000"/>
                </a:solidFill>
                <a:latin typeface="Times New Roman" panose="02020603050405020304" pitchFamily="18" charset="0"/>
                <a:cs typeface="Times New Roman" panose="02020603050405020304" pitchFamily="18" charset="0"/>
              </a:rPr>
              <a:t>) , Fusiform(</a:t>
            </a:r>
            <a:r>
              <a:rPr lang="zh-CN" altLang="en-US" dirty="0">
                <a:solidFill>
                  <a:srgbClr val="000000"/>
                </a:solidFill>
                <a:latin typeface="Times New Roman" panose="02020603050405020304" pitchFamily="18" charset="0"/>
                <a:cs typeface="Times New Roman" panose="02020603050405020304" pitchFamily="18" charset="0"/>
              </a:rPr>
              <a:t>枕颞回</a:t>
            </a:r>
            <a:r>
              <a:rPr lang="en-US" altLang="zh-CN" dirty="0">
                <a:solidFill>
                  <a:srgbClr val="000000"/>
                </a:solidFill>
                <a:latin typeface="Times New Roman" panose="02020603050405020304" pitchFamily="18" charset="0"/>
                <a:cs typeface="Times New Roman" panose="02020603050405020304" pitchFamily="18" charset="0"/>
              </a:rPr>
              <a:t>), </a:t>
            </a:r>
            <a:r>
              <a:rPr lang="en-US" altLang="zh-CN" dirty="0" err="1">
                <a:solidFill>
                  <a:srgbClr val="000000"/>
                </a:solidFill>
                <a:latin typeface="Times New Roman" panose="02020603050405020304" pitchFamily="18" charset="0"/>
                <a:cs typeface="Times New Roman" panose="02020603050405020304" pitchFamily="18" charset="0"/>
              </a:rPr>
              <a:t>MidTemp</a:t>
            </a:r>
            <a:r>
              <a:rPr lang="zh-CN" altLang="en-US" dirty="0">
                <a:solidFill>
                  <a:srgbClr val="000000"/>
                </a:solidFill>
                <a:latin typeface="Times New Roman" panose="02020603050405020304" pitchFamily="18" charset="0"/>
                <a:cs typeface="Times New Roman" panose="02020603050405020304" pitchFamily="18" charset="0"/>
              </a:rPr>
              <a:t>（中颞叶），</a:t>
            </a:r>
            <a:r>
              <a:rPr lang="en-US" altLang="zh-CN" dirty="0">
                <a:solidFill>
                  <a:srgbClr val="000000"/>
                </a:solidFill>
                <a:latin typeface="Times New Roman" panose="02020603050405020304" pitchFamily="18" charset="0"/>
                <a:cs typeface="Times New Roman" panose="02020603050405020304" pitchFamily="18" charset="0"/>
              </a:rPr>
              <a:t>ICV(</a:t>
            </a:r>
            <a:r>
              <a:rPr lang="zh-CN" altLang="en-US" dirty="0">
                <a:solidFill>
                  <a:srgbClr val="000000"/>
                </a:solidFill>
                <a:latin typeface="Times New Roman" panose="02020603050405020304" pitchFamily="18" charset="0"/>
                <a:cs typeface="Times New Roman" panose="02020603050405020304" pitchFamily="18" charset="0"/>
              </a:rPr>
              <a:t>颅内容积</a:t>
            </a:r>
            <a:r>
              <a:rPr lang="en-US" altLang="zh-CN" dirty="0">
                <a:solidFill>
                  <a:srgbClr val="000000"/>
                </a:solidFill>
                <a:latin typeface="Times New Roman" panose="02020603050405020304" pitchFamily="18" charset="0"/>
                <a:cs typeface="Times New Roman" panose="02020603050405020304" pitchFamily="18" charset="0"/>
              </a:rPr>
              <a:t>)</a:t>
            </a:r>
          </a:p>
          <a:p>
            <a:pPr marL="514350" indent="-514350">
              <a:buFont typeface="+mj-lt"/>
              <a:buAutoNum type="arabicPeriod"/>
            </a:pPr>
            <a:r>
              <a:rPr lang="en-US" altLang="zh-CN" dirty="0">
                <a:latin typeface="Times New Roman" panose="02020603050405020304" pitchFamily="18" charset="0"/>
                <a:cs typeface="Times New Roman" panose="02020603050405020304" pitchFamily="18" charset="0"/>
              </a:rPr>
              <a:t>ABETA/TAU/PTAU </a:t>
            </a:r>
            <a:endParaRPr lang="zh-CN" altLang="en-US" dirty="0">
              <a:latin typeface="Times New Roman" panose="02020603050405020304" pitchFamily="18" charset="0"/>
              <a:cs typeface="Times New Roman" panose="02020603050405020304" pitchFamily="18" charset="0"/>
            </a:endParaRPr>
          </a:p>
          <a:p>
            <a:pPr marL="0" indent="0">
              <a:buNone/>
            </a:pPr>
            <a:r>
              <a:rPr lang="en-US" altLang="zh-CN" b="0" i="0" dirty="0">
                <a:solidFill>
                  <a:srgbClr val="000000"/>
                </a:solidFill>
                <a:effectLst/>
                <a:latin typeface="Times New Roman" panose="02020603050405020304" pitchFamily="18" charset="0"/>
                <a:cs typeface="Times New Roman" panose="02020603050405020304" pitchFamily="18" charset="0"/>
              </a:rPr>
              <a:t>			       					</a:t>
            </a:r>
            <a:endParaRPr lang="en-US" altLang="zh-CN" b="1" i="0" u="sng"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altLang="zh-CN" i="0" dirty="0">
              <a:solidFill>
                <a:srgbClr val="212121"/>
              </a:solidFill>
              <a:effectLst/>
              <a:latin typeface="Times New Roman" panose="02020603050405020304" pitchFamily="18" charset="0"/>
              <a:cs typeface="Times New Roman" panose="02020603050405020304" pitchFamily="18" charset="0"/>
            </a:endParaRPr>
          </a:p>
          <a:p>
            <a:pPr marL="0" indent="0">
              <a:buNone/>
            </a:pPr>
            <a:endParaRPr lang="en-US" altLang="zh-CN"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930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2389C-4C11-4857-858F-DE3A7DAD3D7B}"/>
              </a:ext>
            </a:extLst>
          </p:cNvPr>
          <p:cNvSpPr>
            <a:spLocks noGrp="1"/>
          </p:cNvSpPr>
          <p:nvPr>
            <p:ph type="title"/>
          </p:nvPr>
        </p:nvSpPr>
        <p:spPr>
          <a:xfrm>
            <a:off x="193964" y="330488"/>
            <a:ext cx="10515600" cy="1325563"/>
          </a:xfrm>
        </p:spPr>
        <p:txBody>
          <a:bodyPr/>
          <a:lstStyle/>
          <a:p>
            <a:r>
              <a:rPr lang="en-US" altLang="zh-CN" dirty="0">
                <a:latin typeface="Times New Roman" panose="02020603050405020304" pitchFamily="18" charset="0"/>
                <a:cs typeface="Times New Roman" panose="02020603050405020304" pitchFamily="18" charset="0"/>
              </a:rPr>
              <a:t>Biomarkers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CC15154-531E-BE8C-C3E4-981B8D05FAD0}"/>
              </a:ext>
            </a:extLst>
          </p:cNvPr>
          <p:cNvSpPr>
            <a:spLocks noGrp="1"/>
          </p:cNvSpPr>
          <p:nvPr>
            <p:ph idx="1"/>
          </p:nvPr>
        </p:nvSpPr>
        <p:spPr>
          <a:xfrm>
            <a:off x="193964" y="1825625"/>
            <a:ext cx="11998036" cy="4561320"/>
          </a:xfrm>
        </p:spPr>
        <p:txBody>
          <a:bodyPr>
            <a:normAutofit/>
          </a:bodyPr>
          <a:lstStyle/>
          <a:p>
            <a:pPr marL="0" indent="0">
              <a:buNone/>
            </a:pPr>
            <a:r>
              <a:rPr lang="en-US" altLang="zh-CN" i="0" dirty="0">
                <a:solidFill>
                  <a:srgbClr val="212121"/>
                </a:solidFill>
                <a:effectLst/>
                <a:latin typeface="Times New Roman" panose="02020603050405020304" pitchFamily="18" charset="0"/>
                <a:cs typeface="Times New Roman" panose="02020603050405020304" pitchFamily="18" charset="0"/>
              </a:rPr>
              <a:t>5.</a:t>
            </a:r>
            <a:r>
              <a:rPr lang="zh-CN" altLang="en-US" dirty="0">
                <a:solidFill>
                  <a:srgbClr val="000000"/>
                </a:solidFill>
                <a:latin typeface="Times New Roman" panose="02020603050405020304" pitchFamily="18" charset="0"/>
                <a:cs typeface="Times New Roman" panose="02020603050405020304" pitchFamily="18" charset="0"/>
              </a:rPr>
              <a:t>测试分数：</a:t>
            </a:r>
            <a:r>
              <a:rPr lang="en-US" altLang="zh-CN" dirty="0">
                <a:solidFill>
                  <a:srgbClr val="000000"/>
                </a:solidFill>
                <a:latin typeface="Times New Roman" panose="02020603050405020304" pitchFamily="18" charset="0"/>
                <a:cs typeface="Times New Roman" panose="02020603050405020304" pitchFamily="18" charset="0"/>
              </a:rPr>
              <a:t>CDRSB(</a:t>
            </a:r>
            <a:r>
              <a:rPr lang="zh-CN" altLang="en-US" dirty="0">
                <a:latin typeface="Times New Roman" panose="02020603050405020304" pitchFamily="18" charset="0"/>
                <a:cs typeface="Times New Roman" panose="02020603050405020304" pitchFamily="18" charset="0"/>
              </a:rPr>
              <a:t>临床痴呆评分框</a:t>
            </a:r>
            <a:r>
              <a:rPr lang="en-US" altLang="zh-CN" dirty="0">
                <a:latin typeface="Times New Roman" panose="02020603050405020304" pitchFamily="18" charset="0"/>
                <a:cs typeface="Times New Roman" panose="02020603050405020304" pitchFamily="18" charset="0"/>
              </a:rPr>
              <a:t>) /</a:t>
            </a:r>
          </a:p>
          <a:p>
            <a:pPr marL="0" indent="0">
              <a:buNone/>
            </a:pPr>
            <a:r>
              <a:rPr lang="en-US" altLang="zh-CN" dirty="0">
                <a:latin typeface="Times New Roman" panose="02020603050405020304" pitchFamily="18" charset="0"/>
                <a:cs typeface="Times New Roman" panose="02020603050405020304" pitchFamily="18" charset="0"/>
              </a:rPr>
              <a:t>		    ADAS11/ADAS13/ADASQ4(</a:t>
            </a:r>
            <a:r>
              <a:rPr lang="zh-CN" altLang="en-US" dirty="0">
                <a:latin typeface="Times New Roman" panose="02020603050405020304" pitchFamily="18" charset="0"/>
                <a:cs typeface="Times New Roman" panose="02020603050405020304" pitchFamily="18" charset="0"/>
              </a:rPr>
              <a:t>认知评估量化表</a:t>
            </a:r>
            <a:r>
              <a:rPr lang="en-US" altLang="zh-CN" dirty="0">
                <a:latin typeface="Times New Roman" panose="02020603050405020304" pitchFamily="18" charset="0"/>
                <a:cs typeface="Times New Roman" panose="02020603050405020304" pitchFamily="18" charset="0"/>
              </a:rPr>
              <a:t>)/</a:t>
            </a:r>
          </a:p>
          <a:p>
            <a:pPr marL="0" indent="0">
              <a:buNone/>
            </a:pPr>
            <a:r>
              <a:rPr lang="en-US" altLang="zh-CN" dirty="0">
                <a:latin typeface="Times New Roman" panose="02020603050405020304" pitchFamily="18" charset="0"/>
                <a:cs typeface="Times New Roman" panose="02020603050405020304" pitchFamily="18" charset="0"/>
              </a:rPr>
              <a:t>		   MMSE(</a:t>
            </a:r>
            <a:r>
              <a:rPr lang="zh-CN" altLang="en-US" dirty="0">
                <a:latin typeface="Times New Roman" panose="02020603050405020304" pitchFamily="18" charset="0"/>
                <a:cs typeface="Times New Roman" panose="02020603050405020304" pitchFamily="18" charset="0"/>
              </a:rPr>
              <a:t>简易精神状态检查表</a:t>
            </a:r>
            <a:r>
              <a:rPr lang="en-US" altLang="zh-CN" dirty="0">
                <a:latin typeface="Times New Roman" panose="02020603050405020304" pitchFamily="18" charset="0"/>
                <a:cs typeface="Times New Roman" panose="02020603050405020304" pitchFamily="18" charset="0"/>
              </a:rPr>
              <a:t>) /</a:t>
            </a:r>
          </a:p>
          <a:p>
            <a:pPr marL="0" indent="0">
              <a:buNone/>
            </a:pPr>
            <a:r>
              <a:rPr lang="en-US" altLang="zh-CN" dirty="0">
                <a:latin typeface="Times New Roman" panose="02020603050405020304" pitchFamily="18" charset="0"/>
                <a:cs typeface="Times New Roman" panose="02020603050405020304" pitchFamily="18" charset="0"/>
              </a:rPr>
              <a:t>		   RAVLT(</a:t>
            </a:r>
            <a:r>
              <a:rPr lang="zh-CN" altLang="en-US" b="0" i="0" dirty="0">
                <a:effectLst/>
                <a:latin typeface="Times New Roman" panose="02020603050405020304" pitchFamily="18" charset="0"/>
                <a:cs typeface="Times New Roman" panose="02020603050405020304" pitchFamily="18" charset="0"/>
              </a:rPr>
              <a:t>听觉言语学习测试</a:t>
            </a:r>
            <a:r>
              <a:rPr lang="en-US" altLang="zh-CN" b="0" i="0" dirty="0">
                <a:effectLst/>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p>
          <a:p>
            <a:pPr marL="0" indent="0">
              <a:buNone/>
            </a:pPr>
            <a:r>
              <a:rPr lang="en-US" altLang="zh-CN" dirty="0">
                <a:latin typeface="Times New Roman" panose="02020603050405020304" pitchFamily="18" charset="0"/>
                <a:cs typeface="Times New Roman" panose="02020603050405020304" pitchFamily="18" charset="0"/>
              </a:rPr>
              <a:t>		   LDELTOTAL(</a:t>
            </a:r>
            <a:r>
              <a:rPr lang="en-US" altLang="zh-CN" i="0" dirty="0">
                <a:effectLst/>
                <a:latin typeface="Times New Roman" panose="02020603050405020304" pitchFamily="18" charset="0"/>
                <a:cs typeface="Times New Roman" panose="02020603050405020304" pitchFamily="18" charset="0"/>
              </a:rPr>
              <a:t>logical memory delayed recall score)/</a:t>
            </a:r>
          </a:p>
          <a:p>
            <a:pPr marL="0" indent="0">
              <a:buNone/>
            </a:pPr>
            <a:r>
              <a:rPr lang="en-US" altLang="zh-CN" dirty="0">
                <a:latin typeface="Times New Roman" panose="02020603050405020304" pitchFamily="18" charset="0"/>
                <a:cs typeface="Times New Roman" panose="02020603050405020304" pitchFamily="18" charset="0"/>
              </a:rPr>
              <a:t>		   DIGITSCOR ( </a:t>
            </a:r>
            <a:r>
              <a:rPr lang="zh-CN" altLang="en-US" dirty="0">
                <a:latin typeface="Times New Roman" panose="02020603050405020304" pitchFamily="18" charset="0"/>
                <a:cs typeface="Times New Roman" panose="02020603050405020304" pitchFamily="18" charset="0"/>
              </a:rPr>
              <a:t>数字符号测试分数）</a:t>
            </a:r>
            <a:r>
              <a:rPr lang="en-US" altLang="zh-CN" dirty="0">
                <a:latin typeface="Times New Roman" panose="02020603050405020304" pitchFamily="18" charset="0"/>
                <a:cs typeface="Times New Roman" panose="02020603050405020304" pitchFamily="18" charset="0"/>
              </a:rPr>
              <a:t>/</a:t>
            </a:r>
          </a:p>
          <a:p>
            <a:pPr marL="0" indent="0">
              <a:buNone/>
            </a:pPr>
            <a:r>
              <a:rPr lang="en-US" altLang="zh-CN" i="0" dirty="0">
                <a:effectLst/>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b="0" i="0" dirty="0">
                <a:effectLst/>
                <a:latin typeface="Times New Roman" panose="02020603050405020304" pitchFamily="18" charset="0"/>
                <a:cs typeface="Times New Roman" panose="02020603050405020304" pitchFamily="18" charset="0"/>
              </a:rPr>
              <a:t>MOCA </a:t>
            </a:r>
            <a:r>
              <a:rPr lang="zh-CN" altLang="en-US" b="0" i="0" dirty="0">
                <a:effectLst/>
                <a:latin typeface="Times New Roman" panose="02020603050405020304" pitchFamily="18" charset="0"/>
                <a:cs typeface="Times New Roman" panose="02020603050405020304" pitchFamily="18" charset="0"/>
              </a:rPr>
              <a:t>蒙特利尔认知评估量表</a:t>
            </a:r>
            <a:r>
              <a:rPr lang="en-US" altLang="zh-CN" b="0" i="0" dirty="0">
                <a:effectLst/>
                <a:latin typeface="Times New Roman" panose="02020603050405020304" pitchFamily="18" charset="0"/>
                <a:cs typeface="Times New Roman" panose="02020603050405020304" pitchFamily="18" charset="0"/>
              </a:rPr>
              <a:t>/</a:t>
            </a:r>
          </a:p>
          <a:p>
            <a:pPr marL="0" indent="0">
              <a:buNone/>
            </a:pPr>
            <a:r>
              <a:rPr lang="en-US" altLang="zh-CN" dirty="0">
                <a:latin typeface="Times New Roman" panose="02020603050405020304" pitchFamily="18" charset="0"/>
                <a:cs typeface="Times New Roman" panose="02020603050405020304" pitchFamily="18" charset="0"/>
              </a:rPr>
              <a:t>		   ECOG</a:t>
            </a:r>
            <a:r>
              <a:rPr lang="zh-CN" altLang="en-US" dirty="0">
                <a:latin typeface="Times New Roman" panose="02020603050405020304" pitchFamily="18" charset="0"/>
                <a:cs typeface="Times New Roman" panose="02020603050405020304" pitchFamily="18" charset="0"/>
              </a:rPr>
              <a:t>体力状况评分</a:t>
            </a:r>
            <a:endParaRPr lang="zh-CN" altLang="en-US" b="0" i="0" dirty="0">
              <a:effectLst/>
              <a:latin typeface="Times New Roman" panose="02020603050405020304" pitchFamily="18" charset="0"/>
              <a:cs typeface="Times New Roman" panose="02020603050405020304" pitchFamily="18" charset="0"/>
            </a:endParaRPr>
          </a:p>
          <a:p>
            <a:pPr marL="0" indent="0">
              <a:buNone/>
            </a:pPr>
            <a:endParaRPr lang="en-US" altLang="zh-CN" i="0" dirty="0">
              <a:solidFill>
                <a:srgbClr val="212121"/>
              </a:solidFill>
              <a:effectLst/>
              <a:latin typeface="Times New Roman" panose="02020603050405020304" pitchFamily="18" charset="0"/>
              <a:cs typeface="Times New Roman" panose="02020603050405020304" pitchFamily="18" charset="0"/>
            </a:endParaRPr>
          </a:p>
          <a:p>
            <a:pPr marL="0" indent="0">
              <a:buNone/>
            </a:pPr>
            <a:endParaRPr lang="en-US" altLang="zh-CN" i="0" dirty="0">
              <a:solidFill>
                <a:srgbClr val="212121"/>
              </a:solidFill>
              <a:effectLst/>
              <a:latin typeface="Times New Roman" panose="02020603050405020304" pitchFamily="18" charset="0"/>
              <a:cs typeface="Times New Roman" panose="02020603050405020304" pitchFamily="18" charset="0"/>
            </a:endParaRPr>
          </a:p>
          <a:p>
            <a:pPr marL="0" indent="0">
              <a:buNone/>
            </a:pPr>
            <a:endParaRPr lang="en-US" altLang="zh-CN"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36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C4F85-52D7-3306-9016-AA79EEB2D667}"/>
              </a:ext>
            </a:extLst>
          </p:cNvPr>
          <p:cNvSpPr>
            <a:spLocks noGrp="1"/>
          </p:cNvSpPr>
          <p:nvPr>
            <p:ph type="title"/>
          </p:nvPr>
        </p:nvSpPr>
        <p:spPr>
          <a:xfrm>
            <a:off x="159657" y="233812"/>
            <a:ext cx="12192000" cy="1536931"/>
          </a:xfrm>
        </p:spPr>
        <p:txBody>
          <a:bodyPr/>
          <a:lstStyle/>
          <a:p>
            <a:r>
              <a:rPr lang="zh-CN" altLang="en-US" dirty="0"/>
              <a:t>认识数据：</a:t>
            </a:r>
            <a:r>
              <a:rPr lang="en-US" altLang="zh-CN" dirty="0">
                <a:latin typeface="Times New Roman" panose="02020603050405020304" pitchFamily="18" charset="0"/>
                <a:cs typeface="Times New Roman" panose="02020603050405020304" pitchFamily="18" charset="0"/>
              </a:rPr>
              <a:t>Image collection(DTI, MRI, PET, fMRI)</a:t>
            </a:r>
            <a:endParaRPr lang="zh-CN" altLang="en-US" dirty="0">
              <a:latin typeface="Times New Roman" panose="02020603050405020304" pitchFamily="18" charset="0"/>
              <a:cs typeface="Times New Roman" panose="02020603050405020304" pitchFamily="18" charset="0"/>
            </a:endParaRPr>
          </a:p>
        </p:txBody>
      </p:sp>
      <p:pic>
        <p:nvPicPr>
          <p:cNvPr id="4" name="图片 3" descr="image-20201217025900572">
            <a:extLst>
              <a:ext uri="{FF2B5EF4-FFF2-40B4-BE49-F238E27FC236}">
                <a16:creationId xmlns:a16="http://schemas.microsoft.com/office/drawing/2014/main" id="{3F6BDBEA-AC9F-2C2B-A444-E7C17B7B22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57" y="1586135"/>
            <a:ext cx="11457794" cy="4906739"/>
          </a:xfrm>
          <a:prstGeom prst="rect">
            <a:avLst/>
          </a:prstGeom>
          <a:noFill/>
          <a:ln>
            <a:noFill/>
          </a:ln>
        </p:spPr>
      </p:pic>
    </p:spTree>
    <p:extLst>
      <p:ext uri="{BB962C8B-B14F-4D97-AF65-F5344CB8AC3E}">
        <p14:creationId xmlns:p14="http://schemas.microsoft.com/office/powerpoint/2010/main" val="2201839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DC012-FDF8-7E47-A9CC-C4BED01CD300}"/>
              </a:ext>
            </a:extLst>
          </p:cNvPr>
          <p:cNvSpPr>
            <a:spLocks noGrp="1"/>
          </p:cNvSpPr>
          <p:nvPr>
            <p:ph type="title"/>
          </p:nvPr>
        </p:nvSpPr>
        <p:spPr/>
        <p:txBody>
          <a:bodyPr/>
          <a:lstStyle/>
          <a:p>
            <a:r>
              <a:rPr lang="zh-CN" altLang="en-US" dirty="0"/>
              <a:t>图像数据总结</a:t>
            </a:r>
          </a:p>
        </p:txBody>
      </p:sp>
      <p:pic>
        <p:nvPicPr>
          <p:cNvPr id="5" name="内容占位符 4">
            <a:extLst>
              <a:ext uri="{FF2B5EF4-FFF2-40B4-BE49-F238E27FC236}">
                <a16:creationId xmlns:a16="http://schemas.microsoft.com/office/drawing/2014/main" id="{A651DBCB-677C-7EB6-D4AC-D2DAAEBB2E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271" y="1937310"/>
            <a:ext cx="8457071" cy="4037701"/>
          </a:xfrm>
        </p:spPr>
      </p:pic>
    </p:spTree>
    <p:extLst>
      <p:ext uri="{BB962C8B-B14F-4D97-AF65-F5344CB8AC3E}">
        <p14:creationId xmlns:p14="http://schemas.microsoft.com/office/powerpoint/2010/main" val="253979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PART 1.2:NIFD</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593653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35506-5E82-2E20-699A-7034CA5FDE9E}"/>
              </a:ext>
            </a:extLst>
          </p:cNvPr>
          <p:cNvSpPr>
            <a:spLocks noGrp="1"/>
          </p:cNvSpPr>
          <p:nvPr>
            <p:ph type="title"/>
          </p:nvPr>
        </p:nvSpPr>
        <p:spPr>
          <a:xfrm>
            <a:off x="684777" y="199481"/>
            <a:ext cx="2432774" cy="1169050"/>
          </a:xfrm>
        </p:spPr>
        <p:txBody>
          <a:bodyPr>
            <a:normAutofit fontScale="90000"/>
          </a:bodyPr>
          <a:lstStyle/>
          <a:p>
            <a:r>
              <a:rPr lang="en-US" altLang="zh-CN" dirty="0"/>
              <a:t>NIFD </a:t>
            </a:r>
            <a:r>
              <a:rPr lang="zh-CN" altLang="en-US" dirty="0"/>
              <a:t>介绍</a:t>
            </a:r>
          </a:p>
        </p:txBody>
      </p:sp>
      <p:sp>
        <p:nvSpPr>
          <p:cNvPr id="3" name="内容占位符 2">
            <a:extLst>
              <a:ext uri="{FF2B5EF4-FFF2-40B4-BE49-F238E27FC236}">
                <a16:creationId xmlns:a16="http://schemas.microsoft.com/office/drawing/2014/main" id="{EDB47C13-CC41-E613-8A16-04274467E3E3}"/>
              </a:ext>
            </a:extLst>
          </p:cNvPr>
          <p:cNvSpPr>
            <a:spLocks noGrp="1"/>
          </p:cNvSpPr>
          <p:nvPr>
            <p:ph idx="1"/>
          </p:nvPr>
        </p:nvSpPr>
        <p:spPr>
          <a:xfrm>
            <a:off x="368215" y="1374668"/>
            <a:ext cx="11457616" cy="5483332"/>
          </a:xfrm>
        </p:spPr>
        <p:txBody>
          <a:bodyPr>
            <a:normAutofit/>
          </a:bodyPr>
          <a:lstStyle/>
          <a:p>
            <a:pPr>
              <a:lnSpc>
                <a:spcPct val="150000"/>
              </a:lnSpc>
            </a:pPr>
            <a:r>
              <a:rPr lang="en-US" altLang="zh-CN" sz="2600" dirty="0"/>
              <a:t>NIFD </a:t>
            </a:r>
            <a:r>
              <a:rPr lang="zh-CN" altLang="en-US" sz="2600" dirty="0"/>
              <a:t>（</a:t>
            </a:r>
            <a:r>
              <a:rPr lang="en-US" altLang="zh-CN" sz="2600" dirty="0"/>
              <a:t>the frontotemporal lobar degeneration neuroimaging initiative</a:t>
            </a:r>
            <a:r>
              <a:rPr lang="zh-CN" altLang="en-US" sz="2600" dirty="0"/>
              <a:t>）旨在描述 </a:t>
            </a:r>
            <a:r>
              <a:rPr lang="en-US" altLang="zh-CN" sz="2600" dirty="0"/>
              <a:t>FTLD </a:t>
            </a:r>
            <a:r>
              <a:rPr lang="zh-CN" altLang="en-US" sz="2600" dirty="0"/>
              <a:t>中的纵向临床和影像学变化。</a:t>
            </a:r>
            <a:r>
              <a:rPr lang="en-US" altLang="zh-CN" sz="2600" dirty="0"/>
              <a:t>NIFD</a:t>
            </a:r>
            <a:r>
              <a:rPr lang="zh-CN" altLang="en-US" sz="2600" dirty="0"/>
              <a:t>和 </a:t>
            </a:r>
            <a:r>
              <a:rPr lang="en-US" altLang="zh-CN" sz="2600" dirty="0"/>
              <a:t>4-Repeat </a:t>
            </a:r>
            <a:r>
              <a:rPr lang="en-US" altLang="zh-CN" sz="2600" dirty="0" err="1"/>
              <a:t>Taopathy</a:t>
            </a:r>
            <a:r>
              <a:rPr lang="en-US" altLang="zh-CN" sz="2600" dirty="0"/>
              <a:t> Neuroimaging Initiative</a:t>
            </a:r>
            <a:r>
              <a:rPr lang="zh-CN" altLang="en-US" sz="2600" dirty="0"/>
              <a:t>（</a:t>
            </a:r>
            <a:r>
              <a:rPr lang="en-US" altLang="zh-CN" sz="2600" dirty="0"/>
              <a:t>4RTNI</a:t>
            </a:r>
            <a:r>
              <a:rPr lang="zh-CN" altLang="en-US" sz="2600" dirty="0"/>
              <a:t>）的影像和临床方法相同，</a:t>
            </a:r>
            <a:r>
              <a:rPr lang="en-US" altLang="zh-CN" sz="2600" dirty="0"/>
              <a:t>NIFD </a:t>
            </a:r>
            <a:r>
              <a:rPr lang="zh-CN" altLang="en-US" sz="2600" dirty="0"/>
              <a:t>的对照组与 </a:t>
            </a:r>
            <a:r>
              <a:rPr lang="en-US" altLang="zh-CN" sz="2600" dirty="0"/>
              <a:t>4RTNI</a:t>
            </a:r>
            <a:r>
              <a:rPr lang="zh-CN" altLang="en-US" sz="2600" dirty="0"/>
              <a:t>所收集的对照组相同。</a:t>
            </a:r>
            <a:endParaRPr lang="en-US" altLang="zh-CN" sz="2600" dirty="0"/>
          </a:p>
          <a:p>
            <a:pPr>
              <a:lnSpc>
                <a:spcPct val="150000"/>
              </a:lnSpc>
            </a:pPr>
            <a:r>
              <a:rPr lang="en-US" altLang="zh-CN" sz="2600" b="1" dirty="0"/>
              <a:t>MRI: 11588 image    </a:t>
            </a:r>
          </a:p>
          <a:p>
            <a:pPr>
              <a:lnSpc>
                <a:spcPct val="150000"/>
              </a:lnSpc>
            </a:pPr>
            <a:r>
              <a:rPr lang="en-US" altLang="zh-CN" sz="2600" b="1" dirty="0"/>
              <a:t>fMRI: 3394 image    </a:t>
            </a:r>
          </a:p>
          <a:p>
            <a:pPr>
              <a:lnSpc>
                <a:spcPct val="150000"/>
              </a:lnSpc>
            </a:pPr>
            <a:r>
              <a:rPr lang="en-US" altLang="zh-CN" sz="2600" b="1" dirty="0"/>
              <a:t>PET: 679 image    </a:t>
            </a:r>
          </a:p>
          <a:p>
            <a:pPr>
              <a:lnSpc>
                <a:spcPct val="150000"/>
              </a:lnSpc>
            </a:pPr>
            <a:r>
              <a:rPr lang="en-US" altLang="zh-CN" sz="2600" b="1" dirty="0"/>
              <a:t>DTI: 4269 image</a:t>
            </a:r>
          </a:p>
        </p:txBody>
      </p:sp>
    </p:spTree>
    <p:extLst>
      <p:ext uri="{BB962C8B-B14F-4D97-AF65-F5344CB8AC3E}">
        <p14:creationId xmlns:p14="http://schemas.microsoft.com/office/powerpoint/2010/main" val="1924806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C9E35-A6EB-515A-DBEE-DB29A445B81C}"/>
              </a:ext>
            </a:extLst>
          </p:cNvPr>
          <p:cNvSpPr>
            <a:spLocks noGrp="1"/>
          </p:cNvSpPr>
          <p:nvPr>
            <p:ph type="title"/>
          </p:nvPr>
        </p:nvSpPr>
        <p:spPr>
          <a:xfrm>
            <a:off x="258359" y="37714"/>
            <a:ext cx="10515600" cy="1325563"/>
          </a:xfrm>
        </p:spPr>
        <p:txBody>
          <a:bodyPr>
            <a:normAutofit/>
          </a:bodyPr>
          <a:lstStyle/>
          <a:p>
            <a:r>
              <a:rPr lang="en-US" altLang="zh-CN" dirty="0">
                <a:latin typeface="Times New Roman" panose="02020603050405020304" pitchFamily="18" charset="0"/>
                <a:cs typeface="Times New Roman" panose="02020603050405020304" pitchFamily="18" charset="0"/>
              </a:rPr>
              <a:t>Participants </a:t>
            </a:r>
            <a:r>
              <a:rPr lang="en-US" altLang="zh-CN" dirty="0" err="1">
                <a:latin typeface="Times New Roman" panose="02020603050405020304" pitchFamily="18" charset="0"/>
                <a:cs typeface="Times New Roman" panose="02020603050405020304" pitchFamily="18" charset="0"/>
              </a:rPr>
              <a:t>Distribution:Age</a:t>
            </a:r>
            <a:endParaRPr lang="zh-CN" altLang="en-US" dirty="0">
              <a:latin typeface="Times New Roman" panose="02020603050405020304" pitchFamily="18" charset="0"/>
              <a:cs typeface="Times New Roman" panose="02020603050405020304" pitchFamily="18" charset="0"/>
            </a:endParaRPr>
          </a:p>
        </p:txBody>
      </p:sp>
      <p:pic>
        <p:nvPicPr>
          <p:cNvPr id="10" name="内容占位符 9">
            <a:extLst>
              <a:ext uri="{FF2B5EF4-FFF2-40B4-BE49-F238E27FC236}">
                <a16:creationId xmlns:a16="http://schemas.microsoft.com/office/drawing/2014/main" id="{2794AB6D-7707-1C77-31CC-7670D3A224A4}"/>
              </a:ext>
            </a:extLst>
          </p:cNvPr>
          <p:cNvPicPr>
            <a:picLocks noGrp="1" noChangeAspect="1"/>
          </p:cNvPicPr>
          <p:nvPr>
            <p:ph idx="1"/>
          </p:nvPr>
        </p:nvPicPr>
        <p:blipFill>
          <a:blip r:embed="rId2"/>
          <a:stretch>
            <a:fillRect/>
          </a:stretch>
        </p:blipFill>
        <p:spPr>
          <a:xfrm>
            <a:off x="0" y="2007397"/>
            <a:ext cx="8042122" cy="4850603"/>
          </a:xfrm>
        </p:spPr>
      </p:pic>
      <p:pic>
        <p:nvPicPr>
          <p:cNvPr id="14" name="图片 13">
            <a:extLst>
              <a:ext uri="{FF2B5EF4-FFF2-40B4-BE49-F238E27FC236}">
                <a16:creationId xmlns:a16="http://schemas.microsoft.com/office/drawing/2014/main" id="{3EEBB45F-817E-88C1-9A16-56F600DB356A}"/>
              </a:ext>
            </a:extLst>
          </p:cNvPr>
          <p:cNvPicPr>
            <a:picLocks noChangeAspect="1"/>
          </p:cNvPicPr>
          <p:nvPr/>
        </p:nvPicPr>
        <p:blipFill>
          <a:blip r:embed="rId3"/>
          <a:stretch>
            <a:fillRect/>
          </a:stretch>
        </p:blipFill>
        <p:spPr>
          <a:xfrm>
            <a:off x="8042122" y="1"/>
            <a:ext cx="4149878" cy="2732846"/>
          </a:xfrm>
          <a:prstGeom prst="rect">
            <a:avLst/>
          </a:prstGeom>
        </p:spPr>
      </p:pic>
    </p:spTree>
    <p:extLst>
      <p:ext uri="{BB962C8B-B14F-4D97-AF65-F5344CB8AC3E}">
        <p14:creationId xmlns:p14="http://schemas.microsoft.com/office/powerpoint/2010/main" val="1068058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5A052-EFDD-D846-F2B2-BC01C5BB9C7A}"/>
              </a:ext>
            </a:extLst>
          </p:cNvPr>
          <p:cNvSpPr>
            <a:spLocks noGrp="1"/>
          </p:cNvSpPr>
          <p:nvPr>
            <p:ph type="title"/>
          </p:nvPr>
        </p:nvSpPr>
        <p:spPr>
          <a:xfrm>
            <a:off x="0" y="0"/>
            <a:ext cx="7094878" cy="877301"/>
          </a:xfrm>
        </p:spPr>
        <p:txBody>
          <a:bodyPr/>
          <a:lstStyle/>
          <a:p>
            <a:r>
              <a:rPr lang="en-US" altLang="zh-CN" dirty="0">
                <a:latin typeface="Times New Roman" panose="02020603050405020304" pitchFamily="18" charset="0"/>
                <a:cs typeface="Times New Roman" panose="02020603050405020304" pitchFamily="18" charset="0"/>
              </a:rPr>
              <a:t>Participants </a:t>
            </a:r>
            <a:r>
              <a:rPr lang="en-US" altLang="zh-CN" dirty="0" err="1">
                <a:latin typeface="Times New Roman" panose="02020603050405020304" pitchFamily="18" charset="0"/>
                <a:cs typeface="Times New Roman" panose="02020603050405020304" pitchFamily="18" charset="0"/>
              </a:rPr>
              <a:t>Distribution:Visit</a:t>
            </a:r>
            <a:endParaRPr lang="zh-CN" altLang="en-US" dirty="0"/>
          </a:p>
        </p:txBody>
      </p:sp>
      <p:sp>
        <p:nvSpPr>
          <p:cNvPr id="6" name="文本框 5">
            <a:extLst>
              <a:ext uri="{FF2B5EF4-FFF2-40B4-BE49-F238E27FC236}">
                <a16:creationId xmlns:a16="http://schemas.microsoft.com/office/drawing/2014/main" id="{D4BC54B7-B202-96A3-61C6-B01298B55BBD}"/>
              </a:ext>
            </a:extLst>
          </p:cNvPr>
          <p:cNvSpPr txBox="1"/>
          <p:nvPr/>
        </p:nvSpPr>
        <p:spPr>
          <a:xfrm>
            <a:off x="7653009" y="1180801"/>
            <a:ext cx="4024746" cy="5262979"/>
          </a:xfrm>
          <a:prstGeom prst="rect">
            <a:avLst/>
          </a:prstGeom>
          <a:noFill/>
        </p:spPr>
        <p:txBody>
          <a:bodyPr wrap="square" rtlCol="0">
            <a:spAutoFit/>
          </a:bodyPr>
          <a:lstStyle/>
          <a:p>
            <a:r>
              <a:rPr lang="zh-CN" altLang="en-US" sz="2400" b="0" i="0" dirty="0">
                <a:solidFill>
                  <a:srgbClr val="000000"/>
                </a:solidFill>
                <a:effectLst/>
                <a:latin typeface="Times New Roman" panose="02020603050405020304" pitchFamily="18" charset="0"/>
                <a:cs typeface="Times New Roman" panose="02020603050405020304" pitchFamily="18" charset="0"/>
              </a:rPr>
              <a:t>参与者根据他们在研究期间的不同访问次数进行分组</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Visit code:</a:t>
            </a:r>
            <a:r>
              <a:rPr lang="zh-CN" altLang="en-US" sz="2400" b="0" i="0" dirty="0">
                <a:solidFill>
                  <a:srgbClr val="000000"/>
                </a:solidFill>
                <a:effectLst/>
                <a:latin typeface="Times New Roman" panose="02020603050405020304" pitchFamily="18" charset="0"/>
                <a:cs typeface="Times New Roman" panose="02020603050405020304" pitchFamily="18" charset="0"/>
              </a:rPr>
              <a:t>标识参与者在研究期间进行的不同访问或评估时间点的一种编码系统</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endParaRPr lang="en-US" altLang="zh-CN" sz="2400" dirty="0">
              <a:solidFill>
                <a:srgbClr val="000000"/>
              </a:solidFill>
              <a:latin typeface="Times New Roman" panose="02020603050405020304" pitchFamily="18" charset="0"/>
              <a:cs typeface="Times New Roman" panose="02020603050405020304" pitchFamily="18" charset="0"/>
            </a:endParaRPr>
          </a:p>
          <a:p>
            <a:r>
              <a:rPr lang="zh-CN" altLang="en-US" sz="2400" b="0" i="0" dirty="0">
                <a:solidFill>
                  <a:srgbClr val="000000"/>
                </a:solidFill>
                <a:effectLst/>
                <a:latin typeface="Times New Roman" panose="02020603050405020304" pitchFamily="18" charset="0"/>
                <a:cs typeface="Times New Roman" panose="02020603050405020304" pitchFamily="18" charset="0"/>
              </a:rPr>
              <a:t>通过</a:t>
            </a:r>
            <a:r>
              <a:rPr lang="en-US" altLang="zh-CN" sz="2400" b="0" i="0" dirty="0">
                <a:solidFill>
                  <a:srgbClr val="000000"/>
                </a:solidFill>
                <a:effectLst/>
                <a:latin typeface="Times New Roman" panose="02020603050405020304" pitchFamily="18" charset="0"/>
                <a:cs typeface="Times New Roman" panose="02020603050405020304" pitchFamily="18" charset="0"/>
              </a:rPr>
              <a:t>visit code, </a:t>
            </a:r>
            <a:r>
              <a:rPr lang="zh-CN" altLang="en-US" sz="2400" b="0" i="0" dirty="0">
                <a:solidFill>
                  <a:srgbClr val="000000"/>
                </a:solidFill>
                <a:effectLst/>
                <a:latin typeface="Times New Roman" panose="02020603050405020304" pitchFamily="18" charset="0"/>
                <a:cs typeface="Times New Roman" panose="02020603050405020304" pitchFamily="18" charset="0"/>
              </a:rPr>
              <a:t>研究人员可以准确地识别和对应不同的访问时间点，比较不同时间点的数据，并观察疾病的进展或治疗效果的变化</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endParaRPr lang="en-US" altLang="zh-CN" sz="2400" dirty="0">
              <a:solidFill>
                <a:srgbClr val="000000"/>
              </a:solidFill>
              <a:latin typeface="Times New Roman" panose="02020603050405020304" pitchFamily="18" charset="0"/>
              <a:cs typeface="Times New Roman" panose="02020603050405020304" pitchFamily="18" charset="0"/>
            </a:endParaRPr>
          </a:p>
        </p:txBody>
      </p:sp>
      <p:sp>
        <p:nvSpPr>
          <p:cNvPr id="5" name="内容占位符 4">
            <a:extLst>
              <a:ext uri="{FF2B5EF4-FFF2-40B4-BE49-F238E27FC236}">
                <a16:creationId xmlns:a16="http://schemas.microsoft.com/office/drawing/2014/main" id="{E65654E0-682F-9C07-D7C4-9BCDF06461E7}"/>
              </a:ext>
            </a:extLst>
          </p:cNvPr>
          <p:cNvSpPr>
            <a:spLocks noGrp="1"/>
          </p:cNvSpPr>
          <p:nvPr>
            <p:ph idx="1"/>
          </p:nvPr>
        </p:nvSpPr>
        <p:spPr/>
        <p:txBody>
          <a:bodyPr/>
          <a:lstStyle/>
          <a:p>
            <a:endParaRPr lang="zh-CN" altLang="en-US" dirty="0"/>
          </a:p>
        </p:txBody>
      </p:sp>
      <p:pic>
        <p:nvPicPr>
          <p:cNvPr id="8" name="图片 7">
            <a:extLst>
              <a:ext uri="{FF2B5EF4-FFF2-40B4-BE49-F238E27FC236}">
                <a16:creationId xmlns:a16="http://schemas.microsoft.com/office/drawing/2014/main" id="{4F3ED3A6-EF6B-0C61-92C5-AEB3BBE5F4D9}"/>
              </a:ext>
            </a:extLst>
          </p:cNvPr>
          <p:cNvPicPr>
            <a:picLocks noChangeAspect="1"/>
          </p:cNvPicPr>
          <p:nvPr/>
        </p:nvPicPr>
        <p:blipFill>
          <a:blip r:embed="rId3"/>
          <a:stretch>
            <a:fillRect/>
          </a:stretch>
        </p:blipFill>
        <p:spPr>
          <a:xfrm>
            <a:off x="0" y="715885"/>
            <a:ext cx="7329054" cy="6142115"/>
          </a:xfrm>
          <a:prstGeom prst="rect">
            <a:avLst/>
          </a:prstGeom>
        </p:spPr>
      </p:pic>
    </p:spTree>
    <p:extLst>
      <p:ext uri="{BB962C8B-B14F-4D97-AF65-F5344CB8AC3E}">
        <p14:creationId xmlns:p14="http://schemas.microsoft.com/office/powerpoint/2010/main" val="854325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8C8C6-7C3F-BF13-1BB0-D52712319EEE}"/>
              </a:ext>
            </a:extLst>
          </p:cNvPr>
          <p:cNvSpPr>
            <a:spLocks noGrp="1"/>
          </p:cNvSpPr>
          <p:nvPr>
            <p:ph type="title"/>
          </p:nvPr>
        </p:nvSpPr>
        <p:spPr/>
        <p:txBody>
          <a:bodyPr/>
          <a:lstStyle/>
          <a:p>
            <a:r>
              <a:rPr lang="zh-CN" altLang="en-US" dirty="0"/>
              <a:t>认识数据：</a:t>
            </a:r>
            <a:r>
              <a:rPr lang="en-US" altLang="zh-CN" dirty="0">
                <a:latin typeface="Times New Roman" panose="02020603050405020304" pitchFamily="18" charset="0"/>
                <a:cs typeface="Times New Roman" panose="02020603050405020304" pitchFamily="18" charset="0"/>
              </a:rPr>
              <a:t>Study data </a:t>
            </a:r>
            <a:r>
              <a:rPr lang="zh-CN" altLang="en-US" dirty="0">
                <a:latin typeface="Times New Roman" panose="02020603050405020304" pitchFamily="18" charset="0"/>
                <a:cs typeface="Times New Roman" panose="02020603050405020304" pitchFamily="18" charset="0"/>
              </a:rPr>
              <a:t>（临床医学数据）</a:t>
            </a:r>
          </a:p>
        </p:txBody>
      </p:sp>
      <p:pic>
        <p:nvPicPr>
          <p:cNvPr id="6" name="内容占位符 5">
            <a:extLst>
              <a:ext uri="{FF2B5EF4-FFF2-40B4-BE49-F238E27FC236}">
                <a16:creationId xmlns:a16="http://schemas.microsoft.com/office/drawing/2014/main" id="{4A6AEFCE-85E5-0209-12A6-8CD44B9951B1}"/>
              </a:ext>
            </a:extLst>
          </p:cNvPr>
          <p:cNvPicPr>
            <a:picLocks noGrp="1" noChangeAspect="1"/>
          </p:cNvPicPr>
          <p:nvPr>
            <p:ph idx="1"/>
          </p:nvPr>
        </p:nvPicPr>
        <p:blipFill>
          <a:blip r:embed="rId2"/>
          <a:stretch>
            <a:fillRect/>
          </a:stretch>
        </p:blipFill>
        <p:spPr>
          <a:xfrm>
            <a:off x="838200" y="2634931"/>
            <a:ext cx="10515600" cy="2732726"/>
          </a:xfrm>
          <a:prstGeom prst="rect">
            <a:avLst/>
          </a:prstGeom>
        </p:spPr>
      </p:pic>
    </p:spTree>
    <p:extLst>
      <p:ext uri="{BB962C8B-B14F-4D97-AF65-F5344CB8AC3E}">
        <p14:creationId xmlns:p14="http://schemas.microsoft.com/office/powerpoint/2010/main" val="1722165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380BB-FF28-2FCF-9509-B2A89A87D226}"/>
              </a:ext>
            </a:extLst>
          </p:cNvPr>
          <p:cNvSpPr>
            <a:spLocks noGrp="1"/>
          </p:cNvSpPr>
          <p:nvPr>
            <p:ph type="ctrTitle"/>
          </p:nvPr>
        </p:nvSpPr>
        <p:spPr/>
        <p:txBody>
          <a:bodyPr/>
          <a:lstStyle/>
          <a:p>
            <a:r>
              <a:rPr lang="en-US" altLang="zh-CN" dirty="0"/>
              <a:t>PART 1:</a:t>
            </a:r>
            <a:r>
              <a:rPr lang="zh-CN" altLang="en-US" dirty="0"/>
              <a:t>数据集介绍</a:t>
            </a:r>
          </a:p>
        </p:txBody>
      </p:sp>
      <p:sp>
        <p:nvSpPr>
          <p:cNvPr id="3" name="副标题 2">
            <a:extLst>
              <a:ext uri="{FF2B5EF4-FFF2-40B4-BE49-F238E27FC236}">
                <a16:creationId xmlns:a16="http://schemas.microsoft.com/office/drawing/2014/main" id="{4700C676-7E56-BB04-3E18-0FC1B7B93D1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748278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6E2DF-6543-37F7-E607-A500DCE07CDA}"/>
              </a:ext>
            </a:extLst>
          </p:cNvPr>
          <p:cNvSpPr>
            <a:spLocks noGrp="1"/>
          </p:cNvSpPr>
          <p:nvPr>
            <p:ph type="title"/>
          </p:nvPr>
        </p:nvSpPr>
        <p:spPr>
          <a:xfrm>
            <a:off x="0" y="0"/>
            <a:ext cx="9373623" cy="659739"/>
          </a:xfrm>
        </p:spPr>
        <p:txBody>
          <a:bodyPr>
            <a:normAutofit fontScale="90000"/>
          </a:bodyPr>
          <a:lstStyle/>
          <a:p>
            <a:r>
              <a:rPr lang="en-US" altLang="zh-CN" dirty="0"/>
              <a:t>NIFD_Clinical_Data_20200724_updated</a:t>
            </a:r>
            <a:endParaRPr lang="zh-CN" altLang="en-US" dirty="0"/>
          </a:p>
        </p:txBody>
      </p:sp>
      <p:sp>
        <p:nvSpPr>
          <p:cNvPr id="5" name="文本框 4">
            <a:extLst>
              <a:ext uri="{FF2B5EF4-FFF2-40B4-BE49-F238E27FC236}">
                <a16:creationId xmlns:a16="http://schemas.microsoft.com/office/drawing/2014/main" id="{63F62E7E-183B-5173-1276-D62A1FC43418}"/>
              </a:ext>
            </a:extLst>
          </p:cNvPr>
          <p:cNvSpPr txBox="1"/>
          <p:nvPr/>
        </p:nvSpPr>
        <p:spPr>
          <a:xfrm>
            <a:off x="1323016" y="4297195"/>
            <a:ext cx="9545968" cy="1435136"/>
          </a:xfrm>
          <a:prstGeom prst="rect">
            <a:avLst/>
          </a:prstGeom>
          <a:noFill/>
        </p:spPr>
        <p:txBody>
          <a:bodyPr wrap="square">
            <a:spAutoFit/>
          </a:bodyPr>
          <a:lstStyle/>
          <a:p>
            <a:pPr>
              <a:lnSpc>
                <a:spcPct val="150000"/>
              </a:lnSpc>
            </a:pPr>
            <a:r>
              <a:rPr lang="en-US" altLang="zh-CN" sz="2400" dirty="0"/>
              <a:t>Clinical Data</a:t>
            </a:r>
            <a:r>
              <a:rPr lang="zh-CN" altLang="en-US" sz="2400" dirty="0"/>
              <a:t>包含以下等信息：</a:t>
            </a:r>
            <a:r>
              <a:rPr lang="en-US" altLang="zh-CN" sz="1800" dirty="0"/>
              <a:t>LONI_ID, DX, SITE, CLINICAL_LINKDATE, VISIT_NUMBER, DOB, GENDER, EDUCATION, RACE, CDR_DCDATE, CDR_LANG, CDR_BEHAV, CDR_TOT, CDR_BOX_SCORE, MMSE_DCDATE, MMSE_TOT</a:t>
            </a:r>
          </a:p>
        </p:txBody>
      </p:sp>
      <p:pic>
        <p:nvPicPr>
          <p:cNvPr id="8" name="内容占位符 7">
            <a:extLst>
              <a:ext uri="{FF2B5EF4-FFF2-40B4-BE49-F238E27FC236}">
                <a16:creationId xmlns:a16="http://schemas.microsoft.com/office/drawing/2014/main" id="{04FDA7FD-A1FB-82F3-C9CE-ED5F73EF2262}"/>
              </a:ext>
            </a:extLst>
          </p:cNvPr>
          <p:cNvPicPr>
            <a:picLocks noGrp="1" noChangeAspect="1"/>
          </p:cNvPicPr>
          <p:nvPr>
            <p:ph idx="1"/>
          </p:nvPr>
        </p:nvPicPr>
        <p:blipFill>
          <a:blip r:embed="rId2"/>
          <a:stretch>
            <a:fillRect/>
          </a:stretch>
        </p:blipFill>
        <p:spPr>
          <a:xfrm>
            <a:off x="892921" y="1062775"/>
            <a:ext cx="10515600" cy="2831384"/>
          </a:xfrm>
        </p:spPr>
      </p:pic>
    </p:spTree>
    <p:extLst>
      <p:ext uri="{BB962C8B-B14F-4D97-AF65-F5344CB8AC3E}">
        <p14:creationId xmlns:p14="http://schemas.microsoft.com/office/powerpoint/2010/main" val="3389237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80C9C-8122-76DD-A42D-5482BFB4FDBF}"/>
              </a:ext>
            </a:extLst>
          </p:cNvPr>
          <p:cNvSpPr>
            <a:spLocks noGrp="1"/>
          </p:cNvSpPr>
          <p:nvPr>
            <p:ph type="title"/>
          </p:nvPr>
        </p:nvSpPr>
        <p:spPr>
          <a:xfrm>
            <a:off x="838200" y="162607"/>
            <a:ext cx="10515600" cy="1325563"/>
          </a:xfrm>
        </p:spPr>
        <p:txBody>
          <a:bodyPr/>
          <a:lstStyle/>
          <a:p>
            <a:r>
              <a:rPr lang="en-US" altLang="zh-CN" dirty="0"/>
              <a:t>DataDictionary_NIFD_2017.10.18</a:t>
            </a:r>
            <a:endParaRPr lang="zh-CN" altLang="en-US" dirty="0"/>
          </a:p>
        </p:txBody>
      </p:sp>
      <p:sp>
        <p:nvSpPr>
          <p:cNvPr id="3" name="内容占位符 2">
            <a:extLst>
              <a:ext uri="{FF2B5EF4-FFF2-40B4-BE49-F238E27FC236}">
                <a16:creationId xmlns:a16="http://schemas.microsoft.com/office/drawing/2014/main" id="{9F29F3EB-A898-7D02-F615-0CB0D3B34274}"/>
              </a:ext>
            </a:extLst>
          </p:cNvPr>
          <p:cNvSpPr>
            <a:spLocks noGrp="1"/>
          </p:cNvSpPr>
          <p:nvPr>
            <p:ph idx="1"/>
          </p:nvPr>
        </p:nvSpPr>
        <p:spPr>
          <a:xfrm>
            <a:off x="838200" y="1623107"/>
            <a:ext cx="10515600" cy="4351338"/>
          </a:xfrm>
        </p:spPr>
        <p:txBody>
          <a:bodyPr/>
          <a:lstStyle/>
          <a:p>
            <a:endParaRPr lang="zh-CN" altLang="en-US"/>
          </a:p>
        </p:txBody>
      </p:sp>
      <p:pic>
        <p:nvPicPr>
          <p:cNvPr id="4" name="图片 3">
            <a:extLst>
              <a:ext uri="{FF2B5EF4-FFF2-40B4-BE49-F238E27FC236}">
                <a16:creationId xmlns:a16="http://schemas.microsoft.com/office/drawing/2014/main" id="{4258041F-F6F5-A567-430D-20EB55993498}"/>
              </a:ext>
            </a:extLst>
          </p:cNvPr>
          <p:cNvPicPr>
            <a:picLocks noChangeAspect="1"/>
          </p:cNvPicPr>
          <p:nvPr/>
        </p:nvPicPr>
        <p:blipFill>
          <a:blip r:embed="rId2"/>
          <a:stretch>
            <a:fillRect/>
          </a:stretch>
        </p:blipFill>
        <p:spPr>
          <a:xfrm>
            <a:off x="1069868" y="1232392"/>
            <a:ext cx="10052263" cy="5423090"/>
          </a:xfrm>
          <a:prstGeom prst="rect">
            <a:avLst/>
          </a:prstGeom>
        </p:spPr>
      </p:pic>
    </p:spTree>
    <p:extLst>
      <p:ext uri="{BB962C8B-B14F-4D97-AF65-F5344CB8AC3E}">
        <p14:creationId xmlns:p14="http://schemas.microsoft.com/office/powerpoint/2010/main" val="207476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1101538-3772-34E7-2EE2-7C24690D98DA}"/>
              </a:ext>
            </a:extLst>
          </p:cNvPr>
          <p:cNvPicPr>
            <a:picLocks noGrp="1" noChangeAspect="1"/>
          </p:cNvPicPr>
          <p:nvPr>
            <p:ph idx="1"/>
          </p:nvPr>
        </p:nvPicPr>
        <p:blipFill>
          <a:blip r:embed="rId2"/>
          <a:stretch>
            <a:fillRect/>
          </a:stretch>
        </p:blipFill>
        <p:spPr>
          <a:xfrm>
            <a:off x="838200" y="844044"/>
            <a:ext cx="10515600" cy="2187809"/>
          </a:xfrm>
        </p:spPr>
      </p:pic>
      <p:sp>
        <p:nvSpPr>
          <p:cNvPr id="2" name="标题 1">
            <a:extLst>
              <a:ext uri="{FF2B5EF4-FFF2-40B4-BE49-F238E27FC236}">
                <a16:creationId xmlns:a16="http://schemas.microsoft.com/office/drawing/2014/main" id="{8AAC172B-2A4C-CB26-0751-8C201885E96B}"/>
              </a:ext>
            </a:extLst>
          </p:cNvPr>
          <p:cNvSpPr>
            <a:spLocks noGrp="1"/>
          </p:cNvSpPr>
          <p:nvPr>
            <p:ph type="title"/>
          </p:nvPr>
        </p:nvSpPr>
        <p:spPr>
          <a:xfrm>
            <a:off x="752284" y="0"/>
            <a:ext cx="10840344" cy="806973"/>
          </a:xfrm>
        </p:spPr>
        <p:txBody>
          <a:bodyPr>
            <a:normAutofit/>
          </a:bodyPr>
          <a:lstStyle/>
          <a:p>
            <a:r>
              <a:rPr lang="zh-CN" altLang="en-US" dirty="0"/>
              <a:t>认识数据：</a:t>
            </a:r>
            <a:r>
              <a:rPr lang="en-US" altLang="zh-CN" dirty="0">
                <a:latin typeface="Times New Roman" panose="02020603050405020304" pitchFamily="18" charset="0"/>
                <a:cs typeface="Times New Roman" panose="02020603050405020304" pitchFamily="18" charset="0"/>
              </a:rPr>
              <a:t>Image collection</a:t>
            </a:r>
            <a:endParaRPr lang="zh-CN" altLang="en-US" dirty="0"/>
          </a:p>
        </p:txBody>
      </p:sp>
      <p:sp>
        <p:nvSpPr>
          <p:cNvPr id="6" name="椭圆 5">
            <a:extLst>
              <a:ext uri="{FF2B5EF4-FFF2-40B4-BE49-F238E27FC236}">
                <a16:creationId xmlns:a16="http://schemas.microsoft.com/office/drawing/2014/main" id="{E8E54759-57C1-0F9B-DE2B-195201545719}"/>
              </a:ext>
            </a:extLst>
          </p:cNvPr>
          <p:cNvSpPr/>
          <p:nvPr/>
        </p:nvSpPr>
        <p:spPr>
          <a:xfrm>
            <a:off x="7358158" y="988043"/>
            <a:ext cx="1393080" cy="601417"/>
          </a:xfrm>
          <a:prstGeom prst="ellipse">
            <a:avLst/>
          </a:prstGeom>
          <a:noFill/>
          <a:ln>
            <a:solidFill>
              <a:srgbClr val="FF0000"/>
            </a:solidFill>
          </a:ln>
          <a:effectLst>
            <a:glow rad="2286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A559C71-F7DA-E931-10A9-41F7F40DF163}"/>
              </a:ext>
            </a:extLst>
          </p:cNvPr>
          <p:cNvSpPr txBox="1"/>
          <p:nvPr/>
        </p:nvSpPr>
        <p:spPr>
          <a:xfrm>
            <a:off x="752284" y="3031853"/>
            <a:ext cx="6097022" cy="461665"/>
          </a:xfrm>
          <a:prstGeom prst="rect">
            <a:avLst/>
          </a:prstGeom>
          <a:noFill/>
        </p:spPr>
        <p:txBody>
          <a:bodyPr wrap="square">
            <a:spAutoFit/>
          </a:bodyPr>
          <a:lstStyle/>
          <a:p>
            <a:r>
              <a:rPr lang="zh-CN" altLang="zh-CN" sz="2400" dirty="0">
                <a:effectLst/>
                <a:ea typeface="等线" panose="02010600030101010101" pitchFamily="2" charset="-122"/>
                <a:cs typeface="Times New Roman" panose="02020603050405020304" pitchFamily="18" charset="0"/>
              </a:rPr>
              <a:t>可</a:t>
            </a:r>
            <a:r>
              <a:rPr lang="zh-CN" altLang="en-US" sz="2400" dirty="0">
                <a:effectLst/>
                <a:ea typeface="等线" panose="02010600030101010101" pitchFamily="2" charset="-122"/>
                <a:cs typeface="Times New Roman" panose="02020603050405020304" pitchFamily="18" charset="0"/>
              </a:rPr>
              <a:t>在</a:t>
            </a:r>
            <a:r>
              <a:rPr lang="en-US" altLang="zh-CN" sz="2400" dirty="0">
                <a:effectLst/>
                <a:ea typeface="等线" panose="02010600030101010101" pitchFamily="2" charset="-122"/>
                <a:cs typeface="Times New Roman" panose="02020603050405020304" pitchFamily="18" charset="0"/>
              </a:rPr>
              <a:t>Search</a:t>
            </a:r>
            <a:r>
              <a:rPr lang="zh-CN" altLang="en-US" sz="2400" dirty="0">
                <a:ea typeface="等线" panose="02010600030101010101" pitchFamily="2" charset="-122"/>
                <a:cs typeface="Times New Roman" panose="02020603050405020304" pitchFamily="18" charset="0"/>
              </a:rPr>
              <a:t>中</a:t>
            </a:r>
            <a:r>
              <a:rPr lang="zh-CN" altLang="zh-CN" sz="2400" dirty="0">
                <a:effectLst/>
                <a:ea typeface="等线" panose="02010600030101010101" pitchFamily="2" charset="-122"/>
                <a:cs typeface="Times New Roman" panose="02020603050405020304" pitchFamily="18" charset="0"/>
              </a:rPr>
              <a:t>直接进行搜索查找数据。</a:t>
            </a:r>
            <a:endParaRPr lang="zh-CN" altLang="en-US" sz="2400" dirty="0"/>
          </a:p>
        </p:txBody>
      </p:sp>
      <p:pic>
        <p:nvPicPr>
          <p:cNvPr id="12" name="图片 11">
            <a:extLst>
              <a:ext uri="{FF2B5EF4-FFF2-40B4-BE49-F238E27FC236}">
                <a16:creationId xmlns:a16="http://schemas.microsoft.com/office/drawing/2014/main" id="{3D052A4E-4ABB-FF72-53D2-538D1106D25C}"/>
              </a:ext>
            </a:extLst>
          </p:cNvPr>
          <p:cNvPicPr>
            <a:picLocks noChangeAspect="1"/>
          </p:cNvPicPr>
          <p:nvPr/>
        </p:nvPicPr>
        <p:blipFill>
          <a:blip r:embed="rId3"/>
          <a:stretch>
            <a:fillRect/>
          </a:stretch>
        </p:blipFill>
        <p:spPr>
          <a:xfrm>
            <a:off x="483322" y="3619325"/>
            <a:ext cx="11225356" cy="3238675"/>
          </a:xfrm>
          <a:prstGeom prst="rect">
            <a:avLst/>
          </a:prstGeom>
        </p:spPr>
      </p:pic>
    </p:spTree>
    <p:extLst>
      <p:ext uri="{BB962C8B-B14F-4D97-AF65-F5344CB8AC3E}">
        <p14:creationId xmlns:p14="http://schemas.microsoft.com/office/powerpoint/2010/main" val="3423096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94B57-864E-CB57-EA15-84005CE2E31A}"/>
              </a:ext>
            </a:extLst>
          </p:cNvPr>
          <p:cNvSpPr>
            <a:spLocks noGrp="1"/>
          </p:cNvSpPr>
          <p:nvPr>
            <p:ph type="title"/>
          </p:nvPr>
        </p:nvSpPr>
        <p:spPr>
          <a:xfrm>
            <a:off x="371793" y="177971"/>
            <a:ext cx="5083921" cy="629002"/>
          </a:xfrm>
        </p:spPr>
        <p:txBody>
          <a:bodyPr>
            <a:normAutofit/>
          </a:bodyPr>
          <a:lstStyle/>
          <a:p>
            <a:r>
              <a:rPr lang="zh-CN" altLang="en-US" sz="2400" b="1" dirty="0"/>
              <a:t>以 </a:t>
            </a:r>
            <a:r>
              <a:rPr lang="en-US" altLang="zh-CN" sz="2400" b="1" dirty="0"/>
              <a:t>Modality = MRI </a:t>
            </a:r>
            <a:r>
              <a:rPr lang="zh-CN" altLang="en-US" sz="2400" b="1" dirty="0"/>
              <a:t>为例进行查找：</a:t>
            </a:r>
          </a:p>
        </p:txBody>
      </p:sp>
      <p:pic>
        <p:nvPicPr>
          <p:cNvPr id="7" name="内容占位符 6">
            <a:extLst>
              <a:ext uri="{FF2B5EF4-FFF2-40B4-BE49-F238E27FC236}">
                <a16:creationId xmlns:a16="http://schemas.microsoft.com/office/drawing/2014/main" id="{B025AFEF-F468-4F16-D3DA-A6DCC1F5EDBC}"/>
              </a:ext>
            </a:extLst>
          </p:cNvPr>
          <p:cNvPicPr>
            <a:picLocks noGrp="1" noChangeAspect="1"/>
          </p:cNvPicPr>
          <p:nvPr>
            <p:ph idx="1"/>
          </p:nvPr>
        </p:nvPicPr>
        <p:blipFill>
          <a:blip r:embed="rId2"/>
          <a:stretch>
            <a:fillRect/>
          </a:stretch>
        </p:blipFill>
        <p:spPr>
          <a:xfrm>
            <a:off x="838200" y="908324"/>
            <a:ext cx="10515600" cy="3706627"/>
          </a:xfrm>
        </p:spPr>
      </p:pic>
      <p:sp>
        <p:nvSpPr>
          <p:cNvPr id="9" name="文本框 8">
            <a:extLst>
              <a:ext uri="{FF2B5EF4-FFF2-40B4-BE49-F238E27FC236}">
                <a16:creationId xmlns:a16="http://schemas.microsoft.com/office/drawing/2014/main" id="{01D8AD7C-557B-D9F9-BDCE-EFBB5E1CFE9F}"/>
              </a:ext>
            </a:extLst>
          </p:cNvPr>
          <p:cNvSpPr txBox="1"/>
          <p:nvPr/>
        </p:nvSpPr>
        <p:spPr>
          <a:xfrm>
            <a:off x="1160516" y="5077422"/>
            <a:ext cx="9870968" cy="1144031"/>
          </a:xfrm>
          <a:prstGeom prst="rect">
            <a:avLst/>
          </a:prstGeom>
          <a:noFill/>
        </p:spPr>
        <p:txBody>
          <a:bodyPr wrap="square">
            <a:spAutoFit/>
          </a:bodyPr>
          <a:lstStyle/>
          <a:p>
            <a:pPr>
              <a:lnSpc>
                <a:spcPct val="150000"/>
              </a:lnSpc>
            </a:pPr>
            <a:r>
              <a:rPr lang="en-US" altLang="zh-CN" sz="2400" dirty="0"/>
              <a:t>Image</a:t>
            </a:r>
            <a:r>
              <a:rPr lang="zh-CN" altLang="en-US" sz="2400" dirty="0"/>
              <a:t>包含以下等信息：</a:t>
            </a:r>
            <a:r>
              <a:rPr lang="en-US" altLang="zh-CN" sz="2400" dirty="0"/>
              <a:t>Subject, Research Group, Sex, Scan Date, Age, Modality, Series, Description, Weighting, Slice Thickness, Acquisition Plane</a:t>
            </a:r>
          </a:p>
        </p:txBody>
      </p:sp>
    </p:spTree>
    <p:extLst>
      <p:ext uri="{BB962C8B-B14F-4D97-AF65-F5344CB8AC3E}">
        <p14:creationId xmlns:p14="http://schemas.microsoft.com/office/powerpoint/2010/main" val="3545497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94B57-864E-CB57-EA15-84005CE2E31A}"/>
              </a:ext>
            </a:extLst>
          </p:cNvPr>
          <p:cNvSpPr>
            <a:spLocks noGrp="1"/>
          </p:cNvSpPr>
          <p:nvPr>
            <p:ph type="title"/>
          </p:nvPr>
        </p:nvSpPr>
        <p:spPr>
          <a:xfrm>
            <a:off x="0" y="0"/>
            <a:ext cx="8514456" cy="629002"/>
          </a:xfrm>
        </p:spPr>
        <p:txBody>
          <a:bodyPr>
            <a:normAutofit fontScale="90000"/>
          </a:bodyPr>
          <a:lstStyle/>
          <a:p>
            <a:r>
              <a:rPr lang="zh-CN" altLang="en-US" sz="2400" b="1" dirty="0"/>
              <a:t>可点击</a:t>
            </a:r>
            <a:r>
              <a:rPr lang="en-US" altLang="zh-CN" sz="2400" b="1" dirty="0"/>
              <a:t>view</a:t>
            </a:r>
            <a:r>
              <a:rPr lang="zh-CN" altLang="en-US" sz="2400" b="1" dirty="0"/>
              <a:t>查看</a:t>
            </a:r>
            <a:r>
              <a:rPr lang="en-US" altLang="zh-CN" sz="2400" b="1" dirty="0"/>
              <a:t>image</a:t>
            </a:r>
            <a:r>
              <a:rPr lang="zh-CN" altLang="en-US" sz="2400" b="1" dirty="0"/>
              <a:t>，</a:t>
            </a:r>
            <a:br>
              <a:rPr lang="en-US" altLang="zh-CN" sz="2400" b="1" dirty="0"/>
            </a:br>
            <a:r>
              <a:rPr lang="zh-CN" altLang="en-US" sz="2400" b="1" dirty="0"/>
              <a:t>以</a:t>
            </a:r>
            <a:r>
              <a:rPr lang="en-US" altLang="zh-CN" sz="2400" b="1" dirty="0"/>
              <a:t>Subject ID=1_S_0001</a:t>
            </a:r>
            <a:r>
              <a:rPr lang="zh-CN" altLang="en-US" sz="2400" b="1" dirty="0"/>
              <a:t>为例</a:t>
            </a:r>
          </a:p>
        </p:txBody>
      </p:sp>
      <p:pic>
        <p:nvPicPr>
          <p:cNvPr id="4" name="内容占位符 3">
            <a:extLst>
              <a:ext uri="{FF2B5EF4-FFF2-40B4-BE49-F238E27FC236}">
                <a16:creationId xmlns:a16="http://schemas.microsoft.com/office/drawing/2014/main" id="{BE04626B-57EF-FBD3-D9C0-161AA2B15D52}"/>
              </a:ext>
            </a:extLst>
          </p:cNvPr>
          <p:cNvPicPr>
            <a:picLocks noGrp="1" noChangeAspect="1"/>
          </p:cNvPicPr>
          <p:nvPr>
            <p:ph idx="1"/>
          </p:nvPr>
        </p:nvPicPr>
        <p:blipFill>
          <a:blip r:embed="rId2"/>
          <a:stretch>
            <a:fillRect/>
          </a:stretch>
        </p:blipFill>
        <p:spPr>
          <a:xfrm>
            <a:off x="5955323" y="806973"/>
            <a:ext cx="4812913" cy="2731913"/>
          </a:xfrm>
        </p:spPr>
      </p:pic>
      <p:pic>
        <p:nvPicPr>
          <p:cNvPr id="6" name="图片 5">
            <a:extLst>
              <a:ext uri="{FF2B5EF4-FFF2-40B4-BE49-F238E27FC236}">
                <a16:creationId xmlns:a16="http://schemas.microsoft.com/office/drawing/2014/main" id="{5B8E08A6-846D-0D5A-EB93-68BFD524A07C}"/>
              </a:ext>
            </a:extLst>
          </p:cNvPr>
          <p:cNvPicPr>
            <a:picLocks noChangeAspect="1"/>
          </p:cNvPicPr>
          <p:nvPr/>
        </p:nvPicPr>
        <p:blipFill>
          <a:blip r:embed="rId3"/>
          <a:stretch>
            <a:fillRect/>
          </a:stretch>
        </p:blipFill>
        <p:spPr>
          <a:xfrm>
            <a:off x="0" y="690372"/>
            <a:ext cx="4846115" cy="2866534"/>
          </a:xfrm>
          <a:prstGeom prst="rect">
            <a:avLst/>
          </a:prstGeom>
        </p:spPr>
      </p:pic>
      <p:pic>
        <p:nvPicPr>
          <p:cNvPr id="8" name="图片 7">
            <a:extLst>
              <a:ext uri="{FF2B5EF4-FFF2-40B4-BE49-F238E27FC236}">
                <a16:creationId xmlns:a16="http://schemas.microsoft.com/office/drawing/2014/main" id="{07C02081-FB08-A83E-02E7-16873829AAB4}"/>
              </a:ext>
            </a:extLst>
          </p:cNvPr>
          <p:cNvPicPr>
            <a:picLocks noChangeAspect="1"/>
          </p:cNvPicPr>
          <p:nvPr/>
        </p:nvPicPr>
        <p:blipFill>
          <a:blip r:embed="rId4"/>
          <a:stretch>
            <a:fillRect/>
          </a:stretch>
        </p:blipFill>
        <p:spPr>
          <a:xfrm>
            <a:off x="0" y="4133680"/>
            <a:ext cx="4846115" cy="2724320"/>
          </a:xfrm>
          <a:prstGeom prst="rect">
            <a:avLst/>
          </a:prstGeom>
        </p:spPr>
      </p:pic>
      <p:pic>
        <p:nvPicPr>
          <p:cNvPr id="10" name="图片 9">
            <a:extLst>
              <a:ext uri="{FF2B5EF4-FFF2-40B4-BE49-F238E27FC236}">
                <a16:creationId xmlns:a16="http://schemas.microsoft.com/office/drawing/2014/main" id="{6A9A0C6A-5B3F-30D8-BCBC-58512AF0097A}"/>
              </a:ext>
            </a:extLst>
          </p:cNvPr>
          <p:cNvPicPr>
            <a:picLocks noChangeAspect="1"/>
          </p:cNvPicPr>
          <p:nvPr/>
        </p:nvPicPr>
        <p:blipFill>
          <a:blip r:embed="rId5"/>
          <a:stretch>
            <a:fillRect/>
          </a:stretch>
        </p:blipFill>
        <p:spPr>
          <a:xfrm>
            <a:off x="5955323" y="4130441"/>
            <a:ext cx="4846115" cy="2727559"/>
          </a:xfrm>
          <a:prstGeom prst="rect">
            <a:avLst/>
          </a:prstGeom>
        </p:spPr>
      </p:pic>
      <p:pic>
        <p:nvPicPr>
          <p:cNvPr id="12" name="图片 11">
            <a:extLst>
              <a:ext uri="{FF2B5EF4-FFF2-40B4-BE49-F238E27FC236}">
                <a16:creationId xmlns:a16="http://schemas.microsoft.com/office/drawing/2014/main" id="{278AFCB4-D860-B7B7-65A4-341AF4ED904B}"/>
              </a:ext>
            </a:extLst>
          </p:cNvPr>
          <p:cNvPicPr>
            <a:picLocks noChangeAspect="1"/>
          </p:cNvPicPr>
          <p:nvPr/>
        </p:nvPicPr>
        <p:blipFill>
          <a:blip r:embed="rId6"/>
          <a:stretch>
            <a:fillRect/>
          </a:stretch>
        </p:blipFill>
        <p:spPr>
          <a:xfrm>
            <a:off x="3639676" y="0"/>
            <a:ext cx="8552324" cy="975769"/>
          </a:xfrm>
          <a:prstGeom prst="rect">
            <a:avLst/>
          </a:prstGeom>
        </p:spPr>
      </p:pic>
    </p:spTree>
    <p:extLst>
      <p:ext uri="{BB962C8B-B14F-4D97-AF65-F5344CB8AC3E}">
        <p14:creationId xmlns:p14="http://schemas.microsoft.com/office/powerpoint/2010/main" val="3450252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69C34-6391-E8F4-5D4F-9D44B3F1A980}"/>
              </a:ext>
            </a:extLst>
          </p:cNvPr>
          <p:cNvSpPr>
            <a:spLocks noGrp="1"/>
          </p:cNvSpPr>
          <p:nvPr>
            <p:ph type="title"/>
          </p:nvPr>
        </p:nvSpPr>
        <p:spPr>
          <a:xfrm>
            <a:off x="427027" y="0"/>
            <a:ext cx="4267711" cy="948122"/>
          </a:xfrm>
        </p:spPr>
        <p:txBody>
          <a:bodyPr/>
          <a:lstStyle/>
          <a:p>
            <a:r>
              <a:rPr lang="en-US" altLang="zh-CN" dirty="0"/>
              <a:t>Advanced search</a:t>
            </a:r>
            <a:endParaRPr lang="zh-CN" altLang="en-US" dirty="0"/>
          </a:p>
        </p:txBody>
      </p:sp>
      <p:pic>
        <p:nvPicPr>
          <p:cNvPr id="4" name="内容占位符 3">
            <a:extLst>
              <a:ext uri="{FF2B5EF4-FFF2-40B4-BE49-F238E27FC236}">
                <a16:creationId xmlns:a16="http://schemas.microsoft.com/office/drawing/2014/main" id="{1AC40A00-415C-3B17-BBD1-E48BCE761B14}"/>
              </a:ext>
            </a:extLst>
          </p:cNvPr>
          <p:cNvPicPr>
            <a:picLocks noGrp="1" noChangeAspect="1"/>
          </p:cNvPicPr>
          <p:nvPr>
            <p:ph idx="1"/>
          </p:nvPr>
        </p:nvPicPr>
        <p:blipFill>
          <a:blip r:embed="rId2"/>
          <a:stretch>
            <a:fillRect/>
          </a:stretch>
        </p:blipFill>
        <p:spPr>
          <a:xfrm>
            <a:off x="1181868" y="891355"/>
            <a:ext cx="10202106" cy="5535095"/>
          </a:xfrm>
          <a:prstGeom prst="rect">
            <a:avLst/>
          </a:prstGeom>
        </p:spPr>
      </p:pic>
      <p:sp>
        <p:nvSpPr>
          <p:cNvPr id="6" name="文本框 5">
            <a:extLst>
              <a:ext uri="{FF2B5EF4-FFF2-40B4-BE49-F238E27FC236}">
                <a16:creationId xmlns:a16="http://schemas.microsoft.com/office/drawing/2014/main" id="{4D0605B4-35D9-1E25-FCA3-FD6D43F45B72}"/>
              </a:ext>
            </a:extLst>
          </p:cNvPr>
          <p:cNvSpPr txBox="1"/>
          <p:nvPr/>
        </p:nvSpPr>
        <p:spPr>
          <a:xfrm>
            <a:off x="471008" y="6426450"/>
            <a:ext cx="6097022" cy="369332"/>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processed images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进行搜索，功能更多</a:t>
            </a:r>
          </a:p>
        </p:txBody>
      </p:sp>
    </p:spTree>
    <p:extLst>
      <p:ext uri="{BB962C8B-B14F-4D97-AF65-F5344CB8AC3E}">
        <p14:creationId xmlns:p14="http://schemas.microsoft.com/office/powerpoint/2010/main" val="4203905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PART 1.3:OASIS</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709310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EA11D-49C2-767D-D67A-6758BAC5B416}"/>
              </a:ext>
            </a:extLst>
          </p:cNvPr>
          <p:cNvSpPr>
            <a:spLocks noGrp="1"/>
          </p:cNvSpPr>
          <p:nvPr>
            <p:ph type="title"/>
          </p:nvPr>
        </p:nvSpPr>
        <p:spPr/>
        <p:txBody>
          <a:bodyPr>
            <a:normAutofit/>
          </a:bodyPr>
          <a:lstStyle/>
          <a:p>
            <a:r>
              <a:rPr lang="zh-CN" altLang="en-US" sz="3200" dirty="0"/>
              <a:t>开放获取系列成像研究（</a:t>
            </a:r>
            <a:r>
              <a:rPr lang="en-US" altLang="zh-CN" sz="3200" dirty="0"/>
              <a:t>OASIS</a:t>
            </a:r>
            <a:r>
              <a:rPr lang="zh-CN" altLang="en-US" sz="3200" dirty="0"/>
              <a:t>）是一个旨在向科学界免费提供大脑神经成像数据集的项目。</a:t>
            </a:r>
          </a:p>
        </p:txBody>
      </p:sp>
      <p:sp>
        <p:nvSpPr>
          <p:cNvPr id="3" name="内容占位符 2">
            <a:extLst>
              <a:ext uri="{FF2B5EF4-FFF2-40B4-BE49-F238E27FC236}">
                <a16:creationId xmlns:a16="http://schemas.microsoft.com/office/drawing/2014/main" id="{BED9F61D-9945-6F20-FE6B-B6B8DBC8F45C}"/>
              </a:ext>
            </a:extLst>
          </p:cNvPr>
          <p:cNvSpPr>
            <a:spLocks noGrp="1"/>
          </p:cNvSpPr>
          <p:nvPr>
            <p:ph idx="1"/>
          </p:nvPr>
        </p:nvSpPr>
        <p:spPr/>
        <p:txBody>
          <a:bodyPr>
            <a:normAutofit/>
          </a:bodyPr>
          <a:lstStyle/>
          <a:p>
            <a:r>
              <a:rPr lang="en-US" altLang="zh-CN" dirty="0"/>
              <a:t>OASIS Brains Datasets</a:t>
            </a:r>
          </a:p>
          <a:p>
            <a:r>
              <a:rPr lang="en-US" altLang="zh-CN" dirty="0"/>
              <a:t>OASIS-1: Cross-sectional MRI Data in Young, Middle Aged, Nondemented and Demented Older Adults</a:t>
            </a:r>
          </a:p>
          <a:p>
            <a:r>
              <a:rPr lang="en-US" altLang="zh-CN" dirty="0"/>
              <a:t>OASIS-2: Longitudinal MRI Data in Nondemented and Demented Older Adults</a:t>
            </a:r>
          </a:p>
          <a:p>
            <a:r>
              <a:rPr lang="en-US" altLang="zh-CN" dirty="0"/>
              <a:t>OASIS-3: Longitudinal Multimodal Neuroimaging, Clinical, and Cognitive Dataset for Normal Aging and Alzheimer’s Disease</a:t>
            </a:r>
          </a:p>
          <a:p>
            <a:r>
              <a:rPr lang="en-US" altLang="zh-CN" dirty="0"/>
              <a:t>OASIS-3 TAU: OASIS-3 </a:t>
            </a:r>
            <a:r>
              <a:rPr lang="en-US" altLang="zh-CN" dirty="0" err="1"/>
              <a:t>Flortaucipir</a:t>
            </a:r>
            <a:r>
              <a:rPr lang="en-US" altLang="zh-CN" dirty="0"/>
              <a:t> F18 (AV1451) PET</a:t>
            </a:r>
          </a:p>
          <a:p>
            <a:r>
              <a:rPr lang="en-US" altLang="zh-CN" dirty="0"/>
              <a:t>OASIS-4: Clinical Cohort</a:t>
            </a:r>
          </a:p>
          <a:p>
            <a:endParaRPr lang="zh-CN" altLang="en-US" dirty="0"/>
          </a:p>
        </p:txBody>
      </p:sp>
    </p:spTree>
    <p:extLst>
      <p:ext uri="{BB962C8B-B14F-4D97-AF65-F5344CB8AC3E}">
        <p14:creationId xmlns:p14="http://schemas.microsoft.com/office/powerpoint/2010/main" val="192539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670FB-9C6A-CF4F-D0E9-633038D81EAF}"/>
              </a:ext>
            </a:extLst>
          </p:cNvPr>
          <p:cNvSpPr>
            <a:spLocks noGrp="1"/>
          </p:cNvSpPr>
          <p:nvPr>
            <p:ph type="title"/>
          </p:nvPr>
        </p:nvSpPr>
        <p:spPr/>
        <p:txBody>
          <a:bodyPr/>
          <a:lstStyle/>
          <a:p>
            <a:endParaRPr lang="zh-CN" altLang="en-US" dirty="0"/>
          </a:p>
        </p:txBody>
      </p:sp>
      <p:graphicFrame>
        <p:nvGraphicFramePr>
          <p:cNvPr id="4" name="内容占位符 3">
            <a:extLst>
              <a:ext uri="{FF2B5EF4-FFF2-40B4-BE49-F238E27FC236}">
                <a16:creationId xmlns:a16="http://schemas.microsoft.com/office/drawing/2014/main" id="{EF7C2DDA-0D06-911E-7077-3825872365FC}"/>
              </a:ext>
            </a:extLst>
          </p:cNvPr>
          <p:cNvGraphicFramePr>
            <a:graphicFrameLocks noGrp="1"/>
          </p:cNvGraphicFramePr>
          <p:nvPr>
            <p:ph idx="1"/>
            <p:extLst>
              <p:ext uri="{D42A27DB-BD31-4B8C-83A1-F6EECF244321}">
                <p14:modId xmlns:p14="http://schemas.microsoft.com/office/powerpoint/2010/main" val="1990412726"/>
              </p:ext>
            </p:extLst>
          </p:nvPr>
        </p:nvGraphicFramePr>
        <p:xfrm>
          <a:off x="546185" y="1690688"/>
          <a:ext cx="11353797" cy="3685752"/>
        </p:xfrm>
        <a:graphic>
          <a:graphicData uri="http://schemas.openxmlformats.org/drawingml/2006/table">
            <a:tbl>
              <a:tblPr firstRow="1" bandRow="1">
                <a:tableStyleId>{5C22544A-7EE6-4342-B048-85BDC9FD1C3A}</a:tableStyleId>
              </a:tblPr>
              <a:tblGrid>
                <a:gridCol w="1261533">
                  <a:extLst>
                    <a:ext uri="{9D8B030D-6E8A-4147-A177-3AD203B41FA5}">
                      <a16:colId xmlns:a16="http://schemas.microsoft.com/office/drawing/2014/main" val="1310395380"/>
                    </a:ext>
                  </a:extLst>
                </a:gridCol>
                <a:gridCol w="1261533">
                  <a:extLst>
                    <a:ext uri="{9D8B030D-6E8A-4147-A177-3AD203B41FA5}">
                      <a16:colId xmlns:a16="http://schemas.microsoft.com/office/drawing/2014/main" val="2579592520"/>
                    </a:ext>
                  </a:extLst>
                </a:gridCol>
                <a:gridCol w="1261533">
                  <a:extLst>
                    <a:ext uri="{9D8B030D-6E8A-4147-A177-3AD203B41FA5}">
                      <a16:colId xmlns:a16="http://schemas.microsoft.com/office/drawing/2014/main" val="4166628302"/>
                    </a:ext>
                  </a:extLst>
                </a:gridCol>
                <a:gridCol w="1261533">
                  <a:extLst>
                    <a:ext uri="{9D8B030D-6E8A-4147-A177-3AD203B41FA5}">
                      <a16:colId xmlns:a16="http://schemas.microsoft.com/office/drawing/2014/main" val="127135275"/>
                    </a:ext>
                  </a:extLst>
                </a:gridCol>
                <a:gridCol w="1261533">
                  <a:extLst>
                    <a:ext uri="{9D8B030D-6E8A-4147-A177-3AD203B41FA5}">
                      <a16:colId xmlns:a16="http://schemas.microsoft.com/office/drawing/2014/main" val="437978250"/>
                    </a:ext>
                  </a:extLst>
                </a:gridCol>
                <a:gridCol w="1261533">
                  <a:extLst>
                    <a:ext uri="{9D8B030D-6E8A-4147-A177-3AD203B41FA5}">
                      <a16:colId xmlns:a16="http://schemas.microsoft.com/office/drawing/2014/main" val="1145379227"/>
                    </a:ext>
                  </a:extLst>
                </a:gridCol>
                <a:gridCol w="1261533">
                  <a:extLst>
                    <a:ext uri="{9D8B030D-6E8A-4147-A177-3AD203B41FA5}">
                      <a16:colId xmlns:a16="http://schemas.microsoft.com/office/drawing/2014/main" val="3925244462"/>
                    </a:ext>
                  </a:extLst>
                </a:gridCol>
                <a:gridCol w="1261533">
                  <a:extLst>
                    <a:ext uri="{9D8B030D-6E8A-4147-A177-3AD203B41FA5}">
                      <a16:colId xmlns:a16="http://schemas.microsoft.com/office/drawing/2014/main" val="2388044484"/>
                    </a:ext>
                  </a:extLst>
                </a:gridCol>
                <a:gridCol w="1261533">
                  <a:extLst>
                    <a:ext uri="{9D8B030D-6E8A-4147-A177-3AD203B41FA5}">
                      <a16:colId xmlns:a16="http://schemas.microsoft.com/office/drawing/2014/main" val="2587247900"/>
                    </a:ext>
                  </a:extLst>
                </a:gridCol>
              </a:tblGrid>
              <a:tr h="614221">
                <a:tc>
                  <a:txBody>
                    <a:bodyPr/>
                    <a:lstStyle/>
                    <a:p>
                      <a:pPr algn="l" fontAlgn="b"/>
                      <a:r>
                        <a:rPr lang="en-US" sz="2000" b="0" i="0" u="none" strike="noStrike" dirty="0">
                          <a:solidFill>
                            <a:srgbClr val="000000"/>
                          </a:solidFill>
                          <a:effectLst/>
                          <a:latin typeface="等线" panose="02010600030101010101" pitchFamily="2" charset="-122"/>
                          <a:ea typeface="等线" panose="02010600030101010101" pitchFamily="2" charset="-122"/>
                        </a:rPr>
                        <a:t>Cohort</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2000" b="0" i="0" u="none" strike="noStrike" dirty="0">
                          <a:solidFill>
                            <a:srgbClr val="000000"/>
                          </a:solidFill>
                          <a:effectLst/>
                          <a:latin typeface="等线" panose="02010600030101010101" pitchFamily="2" charset="-122"/>
                          <a:ea typeface="等线" panose="02010600030101010101" pitchFamily="2" charset="-122"/>
                        </a:rPr>
                        <a:t>Subjects</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MR Sessions</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PET Sessions</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CT Sessions</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Age</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AD</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dirty="0">
                          <a:solidFill>
                            <a:srgbClr val="000000"/>
                          </a:solidFill>
                          <a:effectLst/>
                          <a:latin typeface="等线" panose="02010600030101010101" pitchFamily="2" charset="-122"/>
                          <a:ea typeface="等线" panose="02010600030101010101" pitchFamily="2" charset="-122"/>
                        </a:rPr>
                        <a:t>Nondemented</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等线" panose="02010600030101010101" pitchFamily="2" charset="-122"/>
                          <a:ea typeface="等线" panose="02010600030101010101" pitchFamily="2" charset="-122"/>
                        </a:rPr>
                        <a:t>nondemented-&gt;demented</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11971"/>
                  </a:ext>
                </a:extLst>
              </a:tr>
              <a:tr h="614221">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OASIS-1</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416</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434</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2000" b="0" i="0" u="none" strike="noStrike">
                          <a:solidFill>
                            <a:srgbClr val="000000"/>
                          </a:solidFill>
                          <a:effectLst/>
                          <a:latin typeface="等线" panose="02010600030101010101" pitchFamily="2" charset="-122"/>
                          <a:ea typeface="等线" panose="02010600030101010101" pitchFamily="2" charset="-122"/>
                        </a:rPr>
                        <a:t>18-96</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100 (age&gt;60)</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20</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299357"/>
                  </a:ext>
                </a:extLst>
              </a:tr>
              <a:tr h="614221">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OASIS-2</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150</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373</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60-96</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64</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72</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14</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407865"/>
                  </a:ext>
                </a:extLst>
              </a:tr>
              <a:tr h="614221">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OASIS-3</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1379</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2842</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2157</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1472</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2000" b="0" i="0" u="none" strike="noStrike">
                          <a:solidFill>
                            <a:srgbClr val="000000"/>
                          </a:solidFill>
                          <a:effectLst/>
                          <a:latin typeface="等线" panose="02010600030101010101" pitchFamily="2" charset="-122"/>
                          <a:ea typeface="等线" panose="02010600030101010101" pitchFamily="2" charset="-122"/>
                        </a:rPr>
                        <a:t>42-95</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622</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dirty="0">
                          <a:solidFill>
                            <a:srgbClr val="000000"/>
                          </a:solidFill>
                          <a:effectLst/>
                          <a:latin typeface="等线" panose="02010600030101010101" pitchFamily="2" charset="-122"/>
                          <a:ea typeface="等线" panose="02010600030101010101" pitchFamily="2" charset="-122"/>
                        </a:rPr>
                        <a:t>755</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5001119"/>
                  </a:ext>
                </a:extLst>
              </a:tr>
              <a:tr h="614221">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OASIS-3 TAU</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451</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451</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159243"/>
                  </a:ext>
                </a:extLst>
              </a:tr>
              <a:tr h="614221">
                <a:tc>
                  <a:txBody>
                    <a:bodyPr/>
                    <a:lstStyle/>
                    <a:p>
                      <a:pPr algn="l" fontAlgn="b"/>
                      <a:r>
                        <a:rPr lang="en-US" sz="2000" b="0" i="0" u="none" strike="noStrike">
                          <a:solidFill>
                            <a:srgbClr val="000000"/>
                          </a:solidFill>
                          <a:effectLst/>
                          <a:latin typeface="等线" panose="02010600030101010101" pitchFamily="2" charset="-122"/>
                          <a:ea typeface="等线" panose="02010600030101010101" pitchFamily="2" charset="-122"/>
                        </a:rPr>
                        <a:t>OASIS-4</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663</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altLang="zh-CN" sz="2000" b="0" i="0" u="none" strike="noStrike">
                          <a:solidFill>
                            <a:srgbClr val="000000"/>
                          </a:solidFill>
                          <a:effectLst/>
                          <a:latin typeface="等线" panose="02010600030101010101" pitchFamily="2" charset="-122"/>
                          <a:ea typeface="等线" panose="02010600030101010101" pitchFamily="2" charset="-122"/>
                        </a:rPr>
                        <a:t>676</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2000" b="0" i="0" u="none" strike="noStrike">
                          <a:solidFill>
                            <a:srgbClr val="000000"/>
                          </a:solidFill>
                          <a:effectLst/>
                          <a:latin typeface="等线" panose="02010600030101010101" pitchFamily="2" charset="-122"/>
                          <a:ea typeface="等线" panose="02010600030101010101" pitchFamily="2" charset="-122"/>
                        </a:rPr>
                        <a:t>21-94</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82395"/>
                  </a:ext>
                </a:extLst>
              </a:tr>
            </a:tbl>
          </a:graphicData>
        </a:graphic>
      </p:graphicFrame>
    </p:spTree>
    <p:extLst>
      <p:ext uri="{BB962C8B-B14F-4D97-AF65-F5344CB8AC3E}">
        <p14:creationId xmlns:p14="http://schemas.microsoft.com/office/powerpoint/2010/main" val="3584387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PART 1.3.1:OASIS-1</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70174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F3F4A-3284-A226-DFC0-1CAD213DB936}"/>
              </a:ext>
            </a:extLst>
          </p:cNvPr>
          <p:cNvSpPr>
            <a:spLocks noGrp="1"/>
          </p:cNvSpPr>
          <p:nvPr>
            <p:ph type="title"/>
          </p:nvPr>
        </p:nvSpPr>
        <p:spPr/>
        <p:txBody>
          <a:bodyPr/>
          <a:lstStyle/>
          <a:p>
            <a:r>
              <a:rPr lang="zh-CN" altLang="en-US" dirty="0"/>
              <a:t>申请到的数据库</a:t>
            </a:r>
          </a:p>
        </p:txBody>
      </p:sp>
      <p:sp>
        <p:nvSpPr>
          <p:cNvPr id="3" name="内容占位符 2">
            <a:extLst>
              <a:ext uri="{FF2B5EF4-FFF2-40B4-BE49-F238E27FC236}">
                <a16:creationId xmlns:a16="http://schemas.microsoft.com/office/drawing/2014/main" id="{1E4AAD12-3237-6A10-ED67-8F9A02DCE387}"/>
              </a:ext>
            </a:extLst>
          </p:cNvPr>
          <p:cNvSpPr>
            <a:spLocks noGrp="1"/>
          </p:cNvSpPr>
          <p:nvPr>
            <p:ph idx="1"/>
          </p:nvPr>
        </p:nvSpPr>
        <p:spPr/>
        <p:txBody>
          <a:bodyPr>
            <a:normAutofit/>
          </a:bodyPr>
          <a:lstStyle/>
          <a:p>
            <a:pPr marL="514350" indent="-514350">
              <a:buFont typeface="+mj-lt"/>
              <a:buAutoNum type="arabicPeriod"/>
            </a:pPr>
            <a:r>
              <a:rPr lang="en-US" altLang="zh-CN" dirty="0">
                <a:highlight>
                  <a:srgbClr val="FFFF00"/>
                </a:highlight>
              </a:rPr>
              <a:t>ADNI</a:t>
            </a:r>
          </a:p>
          <a:p>
            <a:pPr marL="514350" indent="-514350">
              <a:buFont typeface="+mj-lt"/>
              <a:buAutoNum type="arabicPeriod"/>
            </a:pPr>
            <a:r>
              <a:rPr lang="en-US" altLang="zh-CN" dirty="0">
                <a:highlight>
                  <a:srgbClr val="FFFF00"/>
                </a:highlight>
              </a:rPr>
              <a:t>NIFD</a:t>
            </a:r>
          </a:p>
          <a:p>
            <a:pPr marL="514350" indent="-514350">
              <a:buFont typeface="+mj-lt"/>
              <a:buAutoNum type="arabicPeriod"/>
            </a:pPr>
            <a:r>
              <a:rPr lang="en-US" altLang="zh-CN" dirty="0">
                <a:highlight>
                  <a:srgbClr val="FFFF00"/>
                </a:highlight>
              </a:rPr>
              <a:t>OASIS</a:t>
            </a:r>
          </a:p>
          <a:p>
            <a:pPr marL="514350" indent="-514350">
              <a:buFont typeface="+mj-lt"/>
              <a:buAutoNum type="arabicPeriod"/>
            </a:pPr>
            <a:r>
              <a:rPr lang="en-US" altLang="zh-CN" dirty="0">
                <a:highlight>
                  <a:srgbClr val="FFFF00"/>
                </a:highlight>
              </a:rPr>
              <a:t>PPMI</a:t>
            </a:r>
          </a:p>
        </p:txBody>
      </p:sp>
    </p:spTree>
    <p:extLst>
      <p:ext uri="{BB962C8B-B14F-4D97-AF65-F5344CB8AC3E}">
        <p14:creationId xmlns:p14="http://schemas.microsoft.com/office/powerpoint/2010/main" val="1712725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E4BF5-2C9B-AB74-6CAA-848216E5EB23}"/>
              </a:ext>
            </a:extLst>
          </p:cNvPr>
          <p:cNvSpPr>
            <a:spLocks noGrp="1"/>
          </p:cNvSpPr>
          <p:nvPr>
            <p:ph type="title"/>
          </p:nvPr>
        </p:nvSpPr>
        <p:spPr>
          <a:xfrm>
            <a:off x="838200" y="343668"/>
            <a:ext cx="10515600" cy="1926990"/>
          </a:xfrm>
        </p:spPr>
        <p:txBody>
          <a:bodyPr>
            <a:noAutofit/>
          </a:bodyPr>
          <a:lstStyle/>
          <a:p>
            <a:r>
              <a:rPr lang="en-US" altLang="zh-CN" sz="3600" b="0" i="0" dirty="0">
                <a:solidFill>
                  <a:srgbClr val="212529"/>
                </a:solidFill>
                <a:effectLst/>
                <a:latin typeface="Raleway" panose="020B0003030101060003" pitchFamily="34" charset="0"/>
                <a:ea typeface="+mn-ea"/>
              </a:rPr>
              <a:t>OASIS-1: Cross-sectional MRI Data in Young, Middle Aged, Nondemented and Demented Older Adults</a:t>
            </a:r>
            <a:r>
              <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rPr>
              <a:t>年轻、中年、非痴呆和痴呆老年人的横断面</a:t>
            </a:r>
            <a:r>
              <a:rPr lang="en-US" altLang="zh-CN" sz="3600" kern="100" dirty="0">
                <a:effectLst/>
                <a:latin typeface="等线" panose="02010600030101010101" pitchFamily="2" charset="-122"/>
                <a:ea typeface="等线" panose="02010600030101010101" pitchFamily="2" charset="-122"/>
                <a:cs typeface="Times New Roman" panose="02020603050405020304" pitchFamily="18" charset="0"/>
              </a:rPr>
              <a:t>MRI</a:t>
            </a:r>
            <a:r>
              <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rPr>
              <a:t>数据</a:t>
            </a:r>
            <a:br>
              <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altLang="en-US" sz="3600" dirty="0">
              <a:latin typeface="Raleway" panose="020B0003030101060003" pitchFamily="34" charset="0"/>
              <a:ea typeface="+mn-ea"/>
            </a:endParaRPr>
          </a:p>
        </p:txBody>
      </p:sp>
      <p:sp>
        <p:nvSpPr>
          <p:cNvPr id="3" name="内容占位符 2">
            <a:extLst>
              <a:ext uri="{FF2B5EF4-FFF2-40B4-BE49-F238E27FC236}">
                <a16:creationId xmlns:a16="http://schemas.microsoft.com/office/drawing/2014/main" id="{89DF7159-6A8F-CED5-7560-C7FB04011EB3}"/>
              </a:ext>
            </a:extLst>
          </p:cNvPr>
          <p:cNvSpPr>
            <a:spLocks noGrp="1"/>
          </p:cNvSpPr>
          <p:nvPr>
            <p:ph idx="1"/>
          </p:nvPr>
        </p:nvSpPr>
        <p:spPr>
          <a:xfrm>
            <a:off x="899569" y="2227454"/>
            <a:ext cx="10515600" cy="4136525"/>
          </a:xfrm>
        </p:spPr>
        <p:txBody>
          <a:bodyPr>
            <a:normAutofit fontScale="92500"/>
          </a:bodyPr>
          <a:lstStyle/>
          <a:p>
            <a:pPr algn="just">
              <a:lnSpc>
                <a:spcPct val="150000"/>
              </a:lnSpc>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Adults Subjects: 416</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MR Sessions: 434</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这一组包括</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416</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名年龄在</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18</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至</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96</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岁之间的受试者。对于每个受试者，包括在</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单次扫描中获得的</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3</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或</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4</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次单独的</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T1</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加权</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MRI</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扫描</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。受试者都是</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右撇子</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，包括</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男性和女性</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在纳入的</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60</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岁以上受试者中，有</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100</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人被临床诊断患有非常轻中度阿尔茨海默病（</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AD</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。此外，还包括一个可靠性数据集，其中包含</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20 </a:t>
            </a:r>
            <a:r>
              <a:rPr lang="zh-CN" altLang="zh-CN" sz="24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名没有痴呆症的受试者</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，这些受试者在初次治疗后</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90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天内的后续访问中进行了成像。</a:t>
            </a:r>
          </a:p>
        </p:txBody>
      </p:sp>
    </p:spTree>
    <p:extLst>
      <p:ext uri="{BB962C8B-B14F-4D97-AF65-F5344CB8AC3E}">
        <p14:creationId xmlns:p14="http://schemas.microsoft.com/office/powerpoint/2010/main" val="854422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8C8C6-7C3F-BF13-1BB0-D52712319EEE}"/>
              </a:ext>
            </a:extLst>
          </p:cNvPr>
          <p:cNvSpPr>
            <a:spLocks noGrp="1"/>
          </p:cNvSpPr>
          <p:nvPr>
            <p:ph type="title"/>
          </p:nvPr>
        </p:nvSpPr>
        <p:spPr>
          <a:xfrm>
            <a:off x="838200" y="27595"/>
            <a:ext cx="10515600" cy="843847"/>
          </a:xfrm>
        </p:spPr>
        <p:txBody>
          <a:bodyPr/>
          <a:lstStyle/>
          <a:p>
            <a:r>
              <a:rPr lang="zh-CN" altLang="en-US" dirty="0"/>
              <a:t>认识数据：</a:t>
            </a:r>
            <a:r>
              <a:rPr lang="en-US" altLang="zh-CN" dirty="0">
                <a:latin typeface="Times New Roman" panose="02020603050405020304" pitchFamily="18" charset="0"/>
                <a:cs typeface="Times New Roman" panose="02020603050405020304" pitchFamily="18" charset="0"/>
              </a:rPr>
              <a:t>Study data </a:t>
            </a:r>
            <a:r>
              <a:rPr lang="zh-CN" altLang="en-US" dirty="0">
                <a:latin typeface="Times New Roman" panose="02020603050405020304" pitchFamily="18" charset="0"/>
                <a:cs typeface="Times New Roman" panose="02020603050405020304" pitchFamily="18" charset="0"/>
              </a:rPr>
              <a:t>（临床医学数据）</a:t>
            </a:r>
          </a:p>
        </p:txBody>
      </p:sp>
      <p:sp>
        <p:nvSpPr>
          <p:cNvPr id="4" name="内容占位符 3">
            <a:extLst>
              <a:ext uri="{FF2B5EF4-FFF2-40B4-BE49-F238E27FC236}">
                <a16:creationId xmlns:a16="http://schemas.microsoft.com/office/drawing/2014/main" id="{9D75FA0D-3442-1897-F717-6FCEDB78CE67}"/>
              </a:ext>
            </a:extLst>
          </p:cNvPr>
          <p:cNvSpPr>
            <a:spLocks noGrp="1"/>
          </p:cNvSpPr>
          <p:nvPr>
            <p:ph idx="1"/>
          </p:nvPr>
        </p:nvSpPr>
        <p:spPr>
          <a:xfrm>
            <a:off x="216837" y="1043275"/>
            <a:ext cx="11758325" cy="5449600"/>
          </a:xfrm>
        </p:spPr>
        <p:txBody>
          <a:bodyPr>
            <a:noAutofit/>
          </a:bodyPr>
          <a:lstStyle/>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Demographics</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Gender (M/F), Handedness (Hand), Age, Education (Educ), socioeconomic status (SES) (Rubin et al., 1998). Education codes correspond to the following levels of education: 1: less than high school grad., 2: high school grad., 3: some college, 4: college grad., 5: beyond college.</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Clinical</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Mini-Mental State Examination (MMSE) (Rubin et al., 1998), Clinical Dementia Rating (CDR; 0= nondemented; 0.5 – very mild dementia; 1 = mild dementia; 2 = moderate dementia) (Morris, 1993). All participants with dementia (CDR &gt;0) were diagnosed with probable AD.</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Derived anatomic volumes</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Estimated total intracranial volume (</a:t>
            </a:r>
            <a:r>
              <a:rPr lang="en-US" altLang="zh-CN" sz="2400" kern="100" dirty="0" err="1">
                <a:effectLst/>
                <a:latin typeface="等线" panose="02010600030101010101" pitchFamily="2" charset="-122"/>
                <a:ea typeface="等线" panose="02010600030101010101" pitchFamily="2" charset="-122"/>
                <a:cs typeface="Times New Roman" panose="02020603050405020304" pitchFamily="18" charset="0"/>
              </a:rPr>
              <a:t>eTIV</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(mm^3) (Buckner et al., 2004), Atlas scaling factor (ASF) (Buckner et al., 2004), Normalized whole brain volume (</a:t>
            </a:r>
            <a:r>
              <a:rPr lang="en-US" altLang="zh-CN" sz="2400" kern="100" dirty="0" err="1">
                <a:effectLst/>
                <a:latin typeface="等线" panose="02010600030101010101" pitchFamily="2" charset="-122"/>
                <a:ea typeface="等线" panose="02010600030101010101" pitchFamily="2" charset="-122"/>
                <a:cs typeface="Times New Roman" panose="02020603050405020304" pitchFamily="18" charset="0"/>
              </a:rPr>
              <a:t>nWBV</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2400" kern="100" dirty="0" err="1">
                <a:effectLst/>
                <a:latin typeface="等线" panose="02010600030101010101" pitchFamily="2" charset="-122"/>
                <a:ea typeface="等线" panose="02010600030101010101" pitchFamily="2" charset="-122"/>
                <a:cs typeface="Times New Roman" panose="02020603050405020304" pitchFamily="18" charset="0"/>
              </a:rPr>
              <a:t>Fotenos</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et al., 2004).</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76983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867AD-6A4C-CB90-B4B7-E5F60E7BD763}"/>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EBA14A5-76F6-D530-DEC4-3A247E42ECFB}"/>
              </a:ext>
            </a:extLst>
          </p:cNvPr>
          <p:cNvPicPr>
            <a:picLocks noGrp="1" noChangeAspect="1"/>
          </p:cNvPicPr>
          <p:nvPr>
            <p:ph idx="1"/>
          </p:nvPr>
        </p:nvPicPr>
        <p:blipFill>
          <a:blip r:embed="rId2"/>
          <a:stretch>
            <a:fillRect/>
          </a:stretch>
        </p:blipFill>
        <p:spPr>
          <a:xfrm>
            <a:off x="758421" y="1586589"/>
            <a:ext cx="10515600" cy="4142076"/>
          </a:xfrm>
          <a:prstGeom prst="rect">
            <a:avLst/>
          </a:prstGeom>
        </p:spPr>
      </p:pic>
    </p:spTree>
    <p:extLst>
      <p:ext uri="{BB962C8B-B14F-4D97-AF65-F5344CB8AC3E}">
        <p14:creationId xmlns:p14="http://schemas.microsoft.com/office/powerpoint/2010/main" val="602470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18F1AF-672E-1A58-62E3-A6E5CEB3ABA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960A35-EBE4-CF89-345E-AB62A94CE6B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C6259E66-8A2F-13EF-4A2C-1DC95A29C4BE}"/>
              </a:ext>
            </a:extLst>
          </p:cNvPr>
          <p:cNvPicPr>
            <a:picLocks noChangeAspect="1"/>
          </p:cNvPicPr>
          <p:nvPr/>
        </p:nvPicPr>
        <p:blipFill>
          <a:blip r:embed="rId2"/>
          <a:stretch>
            <a:fillRect/>
          </a:stretch>
        </p:blipFill>
        <p:spPr>
          <a:xfrm>
            <a:off x="157293" y="0"/>
            <a:ext cx="11877413" cy="6858000"/>
          </a:xfrm>
          <a:prstGeom prst="rect">
            <a:avLst/>
          </a:prstGeom>
        </p:spPr>
      </p:pic>
    </p:spTree>
    <p:extLst>
      <p:ext uri="{BB962C8B-B14F-4D97-AF65-F5344CB8AC3E}">
        <p14:creationId xmlns:p14="http://schemas.microsoft.com/office/powerpoint/2010/main" val="3253577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FA6124-F205-EF68-70E4-E900A41A790E}"/>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20DC2B67-2F56-9BA3-B271-80B73A07A484}"/>
              </a:ext>
            </a:extLst>
          </p:cNvPr>
          <p:cNvPicPr>
            <a:picLocks noGrp="1" noChangeAspect="1"/>
          </p:cNvPicPr>
          <p:nvPr>
            <p:ph idx="1"/>
          </p:nvPr>
        </p:nvPicPr>
        <p:blipFill>
          <a:blip r:embed="rId2"/>
          <a:stretch>
            <a:fillRect/>
          </a:stretch>
        </p:blipFill>
        <p:spPr>
          <a:xfrm>
            <a:off x="2528408" y="365125"/>
            <a:ext cx="6450619" cy="6151100"/>
          </a:xfrm>
          <a:prstGeom prst="rect">
            <a:avLst/>
          </a:prstGeom>
        </p:spPr>
      </p:pic>
    </p:spTree>
    <p:extLst>
      <p:ext uri="{BB962C8B-B14F-4D97-AF65-F5344CB8AC3E}">
        <p14:creationId xmlns:p14="http://schemas.microsoft.com/office/powerpoint/2010/main" val="2036860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PART 1.3.2:OASIS-2</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471164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A1D79-5E6C-9207-BE2B-F53463E560CE}"/>
              </a:ext>
            </a:extLst>
          </p:cNvPr>
          <p:cNvSpPr>
            <a:spLocks noGrp="1"/>
          </p:cNvSpPr>
          <p:nvPr>
            <p:ph type="title"/>
          </p:nvPr>
        </p:nvSpPr>
        <p:spPr/>
        <p:txBody>
          <a:bodyPr>
            <a:normAutofit fontScale="90000"/>
          </a:bodyPr>
          <a:lstStyle/>
          <a:p>
            <a:r>
              <a:rPr lang="en-US" altLang="zh-CN" b="0" i="0" dirty="0">
                <a:solidFill>
                  <a:srgbClr val="212529"/>
                </a:solidFill>
                <a:effectLst/>
                <a:latin typeface="Raleway" panose="020B0003030101060003" pitchFamily="34" charset="0"/>
              </a:rPr>
              <a:t>OASIS-2: Longitudinal MRI Data in Nondemented and Demented Older Adults</a:t>
            </a:r>
            <a:endParaRPr lang="zh-CN" altLang="en-US" dirty="0"/>
          </a:p>
        </p:txBody>
      </p:sp>
      <p:sp>
        <p:nvSpPr>
          <p:cNvPr id="3" name="内容占位符 2">
            <a:extLst>
              <a:ext uri="{FF2B5EF4-FFF2-40B4-BE49-F238E27FC236}">
                <a16:creationId xmlns:a16="http://schemas.microsoft.com/office/drawing/2014/main" id="{ECFD70CA-B6D6-0511-B52A-D1ED3957E6EC}"/>
              </a:ext>
            </a:extLst>
          </p:cNvPr>
          <p:cNvSpPr>
            <a:spLocks noGrp="1"/>
          </p:cNvSpPr>
          <p:nvPr>
            <p:ph idx="1"/>
          </p:nvPr>
        </p:nvSpPr>
        <p:spPr>
          <a:xfrm>
            <a:off x="429583" y="1825625"/>
            <a:ext cx="11371699" cy="4974074"/>
          </a:xfrm>
        </p:spPr>
        <p:txBody>
          <a:bodyPr>
            <a:normAutofit/>
          </a:bodyPr>
          <a:lstStyle/>
          <a:p>
            <a:r>
              <a:rPr lang="en-US" altLang="zh-CN" dirty="0"/>
              <a:t>Subjects: 150</a:t>
            </a:r>
          </a:p>
          <a:p>
            <a:r>
              <a:rPr lang="en-US" altLang="zh-CN" dirty="0"/>
              <a:t>MR Sessions: 373</a:t>
            </a:r>
          </a:p>
          <a:p>
            <a:pPr>
              <a:lnSpc>
                <a:spcPct val="150000"/>
              </a:lnSpc>
            </a:pPr>
            <a:r>
              <a:rPr lang="zh-CN" altLang="en-US" sz="2400" dirty="0"/>
              <a:t>这一组由</a:t>
            </a:r>
            <a:r>
              <a:rPr lang="en-US" altLang="zh-CN" sz="2400" dirty="0">
                <a:highlight>
                  <a:srgbClr val="FFFF00"/>
                </a:highlight>
              </a:rPr>
              <a:t>150</a:t>
            </a:r>
            <a:r>
              <a:rPr lang="zh-CN" altLang="en-US" sz="2400" dirty="0"/>
              <a:t>名年龄在</a:t>
            </a:r>
            <a:r>
              <a:rPr lang="en-US" altLang="zh-CN" sz="2400" dirty="0">
                <a:highlight>
                  <a:srgbClr val="FFFF00"/>
                </a:highlight>
              </a:rPr>
              <a:t>60</a:t>
            </a:r>
            <a:r>
              <a:rPr lang="zh-CN" altLang="en-US" sz="2400" dirty="0">
                <a:highlight>
                  <a:srgbClr val="FFFF00"/>
                </a:highlight>
              </a:rPr>
              <a:t>岁至</a:t>
            </a:r>
            <a:r>
              <a:rPr lang="en-US" altLang="zh-CN" sz="2400" dirty="0">
                <a:highlight>
                  <a:srgbClr val="FFFF00"/>
                </a:highlight>
              </a:rPr>
              <a:t>96</a:t>
            </a:r>
            <a:r>
              <a:rPr lang="zh-CN" altLang="en-US" sz="2400" dirty="0"/>
              <a:t>岁之间的受试者组成。每个受试者在</a:t>
            </a:r>
            <a:r>
              <a:rPr lang="zh-CN" altLang="en-US" sz="2400" dirty="0">
                <a:highlight>
                  <a:srgbClr val="FFFF00"/>
                </a:highlight>
              </a:rPr>
              <a:t>两次或两次以上的访视中进行扫描，间隔至少一年，共进行</a:t>
            </a:r>
            <a:r>
              <a:rPr lang="en-US" altLang="zh-CN" sz="2400" dirty="0">
                <a:highlight>
                  <a:srgbClr val="FFFF00"/>
                </a:highlight>
              </a:rPr>
              <a:t>373</a:t>
            </a:r>
            <a:r>
              <a:rPr lang="zh-CN" altLang="en-US" sz="2400" dirty="0">
                <a:highlight>
                  <a:srgbClr val="FFFF00"/>
                </a:highlight>
              </a:rPr>
              <a:t>次成像</a:t>
            </a:r>
            <a:r>
              <a:rPr lang="zh-CN" altLang="en-US" sz="2400" dirty="0"/>
              <a:t>。对于每个受试者，包括</a:t>
            </a:r>
            <a:r>
              <a:rPr lang="zh-CN" altLang="en-US" sz="2400" dirty="0">
                <a:highlight>
                  <a:srgbClr val="FFFF00"/>
                </a:highlight>
              </a:rPr>
              <a:t>在单次扫描中获得的</a:t>
            </a:r>
            <a:r>
              <a:rPr lang="en-US" altLang="zh-CN" sz="2400" dirty="0">
                <a:highlight>
                  <a:srgbClr val="FFFF00"/>
                </a:highlight>
              </a:rPr>
              <a:t>3</a:t>
            </a:r>
            <a:r>
              <a:rPr lang="zh-CN" altLang="en-US" sz="2400" dirty="0">
                <a:highlight>
                  <a:srgbClr val="FFFF00"/>
                </a:highlight>
              </a:rPr>
              <a:t>或</a:t>
            </a:r>
            <a:r>
              <a:rPr lang="en-US" altLang="zh-CN" sz="2400" dirty="0">
                <a:highlight>
                  <a:srgbClr val="FFFF00"/>
                </a:highlight>
              </a:rPr>
              <a:t>4</a:t>
            </a:r>
            <a:r>
              <a:rPr lang="zh-CN" altLang="en-US" sz="2400" dirty="0">
                <a:highlight>
                  <a:srgbClr val="FFFF00"/>
                </a:highlight>
              </a:rPr>
              <a:t>次单独的</a:t>
            </a:r>
            <a:r>
              <a:rPr lang="en-US" altLang="zh-CN" sz="2400" dirty="0">
                <a:highlight>
                  <a:srgbClr val="FFFF00"/>
                </a:highlight>
              </a:rPr>
              <a:t>T1</a:t>
            </a:r>
            <a:r>
              <a:rPr lang="zh-CN" altLang="en-US" sz="2400" dirty="0">
                <a:highlight>
                  <a:srgbClr val="FFFF00"/>
                </a:highlight>
              </a:rPr>
              <a:t>加权</a:t>
            </a:r>
            <a:r>
              <a:rPr lang="en-US" altLang="zh-CN" sz="2400" dirty="0">
                <a:highlight>
                  <a:srgbClr val="FFFF00"/>
                </a:highlight>
              </a:rPr>
              <a:t>MRI</a:t>
            </a:r>
            <a:r>
              <a:rPr lang="zh-CN" altLang="en-US" sz="2400" dirty="0">
                <a:highlight>
                  <a:srgbClr val="FFFF00"/>
                </a:highlight>
              </a:rPr>
              <a:t>扫描</a:t>
            </a:r>
            <a:r>
              <a:rPr lang="zh-CN" altLang="en-US" sz="2400" dirty="0"/>
              <a:t>。受试者都是</a:t>
            </a:r>
            <a:r>
              <a:rPr lang="zh-CN" altLang="en-US" sz="2400" dirty="0">
                <a:highlight>
                  <a:srgbClr val="FFFF00"/>
                </a:highlight>
              </a:rPr>
              <a:t>右撇子</a:t>
            </a:r>
            <a:r>
              <a:rPr lang="zh-CN" altLang="en-US" sz="2400" dirty="0"/>
              <a:t>，包括</a:t>
            </a:r>
            <a:r>
              <a:rPr lang="zh-CN" altLang="en-US" sz="2400" dirty="0">
                <a:highlight>
                  <a:srgbClr val="FFFF00"/>
                </a:highlight>
              </a:rPr>
              <a:t>男性和女性</a:t>
            </a:r>
            <a:r>
              <a:rPr lang="zh-CN" altLang="en-US" sz="2400" dirty="0"/>
              <a:t>。在整个研究过程中，</a:t>
            </a:r>
            <a:r>
              <a:rPr lang="en-US" altLang="zh-CN" sz="2400" dirty="0">
                <a:highlight>
                  <a:srgbClr val="FFFF00"/>
                </a:highlight>
              </a:rPr>
              <a:t>72</a:t>
            </a:r>
            <a:r>
              <a:rPr lang="zh-CN" altLang="en-US" sz="2400" dirty="0">
                <a:highlight>
                  <a:srgbClr val="FFFF00"/>
                </a:highlight>
              </a:rPr>
              <a:t>名受试者被描述为未退化</a:t>
            </a:r>
            <a:r>
              <a:rPr lang="zh-CN" altLang="en-US" sz="2400" dirty="0"/>
              <a:t>。</a:t>
            </a:r>
            <a:r>
              <a:rPr lang="en-US" altLang="zh-CN" sz="2400" dirty="0">
                <a:highlight>
                  <a:srgbClr val="FFFF00"/>
                </a:highlight>
              </a:rPr>
              <a:t>64</a:t>
            </a:r>
            <a:r>
              <a:rPr lang="zh-CN" altLang="en-US" sz="2400" dirty="0">
                <a:highlight>
                  <a:srgbClr val="FFFF00"/>
                </a:highlight>
              </a:rPr>
              <a:t>名受试者在初次就诊时被定性为痴呆</a:t>
            </a:r>
            <a:r>
              <a:rPr lang="zh-CN" altLang="en-US" sz="2400" dirty="0"/>
              <a:t>，并在随后的扫描中保持这种状态，其中包括</a:t>
            </a:r>
            <a:r>
              <a:rPr lang="en-US" altLang="zh-CN" sz="2400" dirty="0"/>
              <a:t>51</a:t>
            </a:r>
            <a:r>
              <a:rPr lang="zh-CN" altLang="en-US" sz="2400" dirty="0"/>
              <a:t>名轻度至中度阿尔茨海默病患者。另有</a:t>
            </a:r>
            <a:r>
              <a:rPr lang="en-US" altLang="zh-CN" sz="2400" dirty="0">
                <a:highlight>
                  <a:srgbClr val="FFFF00"/>
                </a:highlight>
              </a:rPr>
              <a:t>14</a:t>
            </a:r>
            <a:r>
              <a:rPr lang="zh-CN" altLang="en-US" sz="2400" dirty="0">
                <a:highlight>
                  <a:srgbClr val="FFFF00"/>
                </a:highlight>
              </a:rPr>
              <a:t>名受试者在初次就诊时被定性为未痴呆，随后在随后的就诊中被定性为痴呆</a:t>
            </a:r>
            <a:r>
              <a:rPr lang="zh-CN" altLang="en-US" sz="2400" dirty="0"/>
              <a:t>。</a:t>
            </a:r>
          </a:p>
        </p:txBody>
      </p:sp>
    </p:spTree>
    <p:extLst>
      <p:ext uri="{BB962C8B-B14F-4D97-AF65-F5344CB8AC3E}">
        <p14:creationId xmlns:p14="http://schemas.microsoft.com/office/powerpoint/2010/main" val="1111949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06416-D058-5FEB-EC6D-C622801594E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EFD4C6F-D598-3E74-01FA-9E02A7B83235}"/>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4F20826-4B40-23C6-37A8-0076473E42F6}"/>
              </a:ext>
            </a:extLst>
          </p:cNvPr>
          <p:cNvPicPr>
            <a:picLocks noChangeAspect="1"/>
          </p:cNvPicPr>
          <p:nvPr/>
        </p:nvPicPr>
        <p:blipFill>
          <a:blip r:embed="rId2"/>
          <a:stretch>
            <a:fillRect/>
          </a:stretch>
        </p:blipFill>
        <p:spPr>
          <a:xfrm>
            <a:off x="0" y="87015"/>
            <a:ext cx="12192000" cy="6683970"/>
          </a:xfrm>
          <a:prstGeom prst="rect">
            <a:avLst/>
          </a:prstGeom>
        </p:spPr>
      </p:pic>
    </p:spTree>
    <p:extLst>
      <p:ext uri="{BB962C8B-B14F-4D97-AF65-F5344CB8AC3E}">
        <p14:creationId xmlns:p14="http://schemas.microsoft.com/office/powerpoint/2010/main" val="371441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PART 1.3.3:OASIS-3</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867706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43DE7-C685-30D6-C8FC-13D8047A5C39}"/>
              </a:ext>
            </a:extLst>
          </p:cNvPr>
          <p:cNvSpPr>
            <a:spLocks noGrp="1"/>
          </p:cNvSpPr>
          <p:nvPr>
            <p:ph type="title"/>
          </p:nvPr>
        </p:nvSpPr>
        <p:spPr>
          <a:xfrm>
            <a:off x="838200" y="396931"/>
            <a:ext cx="10515600" cy="1629319"/>
          </a:xfrm>
        </p:spPr>
        <p:txBody>
          <a:bodyPr>
            <a:noAutofit/>
          </a:bodyPr>
          <a:lstStyle/>
          <a:p>
            <a:r>
              <a:rPr lang="en-US" altLang="zh-CN" sz="3200" b="0" i="0" dirty="0">
                <a:solidFill>
                  <a:srgbClr val="212529"/>
                </a:solidFill>
                <a:effectLst/>
                <a:latin typeface="Raleway" panose="020B0003030101060003" pitchFamily="34" charset="0"/>
              </a:rPr>
              <a:t>OASIS-3: Longitudinal Multimodal Neuroimaging, Clinical, and Cognitive Dataset for Normal Aging and Alzheimer’s Disease</a:t>
            </a:r>
            <a:endParaRPr lang="zh-CN" altLang="en-US" sz="3200" dirty="0"/>
          </a:p>
        </p:txBody>
      </p:sp>
      <p:sp>
        <p:nvSpPr>
          <p:cNvPr id="5" name="内容占位符 6">
            <a:extLst>
              <a:ext uri="{FF2B5EF4-FFF2-40B4-BE49-F238E27FC236}">
                <a16:creationId xmlns:a16="http://schemas.microsoft.com/office/drawing/2014/main" id="{DADEAAA8-AEC6-BB3B-AE62-E219A21A13C3}"/>
              </a:ext>
            </a:extLst>
          </p:cNvPr>
          <p:cNvSpPr txBox="1">
            <a:spLocks/>
          </p:cNvSpPr>
          <p:nvPr/>
        </p:nvSpPr>
        <p:spPr>
          <a:xfrm>
            <a:off x="838200" y="2206114"/>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Subjects: 1379</a:t>
            </a:r>
          </a:p>
          <a:p>
            <a:r>
              <a:rPr lang="en-US" altLang="zh-CN" dirty="0"/>
              <a:t>MR Sessions: 2842</a:t>
            </a:r>
          </a:p>
          <a:p>
            <a:r>
              <a:rPr lang="fr-FR" altLang="zh-CN" dirty="0"/>
              <a:t>PET Sessions: 2157</a:t>
            </a:r>
          </a:p>
          <a:p>
            <a:r>
              <a:rPr lang="fr-FR" altLang="zh-CN" dirty="0"/>
              <a:t>CT Sessions: 1472</a:t>
            </a:r>
            <a:endParaRPr lang="en-US" altLang="zh-CN" dirty="0"/>
          </a:p>
          <a:p>
            <a:pPr>
              <a:lnSpc>
                <a:spcPct val="150000"/>
              </a:lnSpc>
            </a:pPr>
            <a:r>
              <a:rPr lang="en-US" altLang="zh-CN" sz="2800" dirty="0">
                <a:effectLst/>
                <a:latin typeface="+mn-ea"/>
                <a:cs typeface="Times New Roman" panose="02020603050405020304" pitchFamily="18" charset="0"/>
              </a:rPr>
              <a:t>OASIS-3</a:t>
            </a:r>
            <a:r>
              <a:rPr lang="zh-CN" altLang="zh-CN" sz="2800" dirty="0">
                <a:effectLst/>
                <a:latin typeface="+mn-ea"/>
                <a:cs typeface="Times New Roman" panose="02020603050405020304" pitchFamily="18" charset="0"/>
              </a:rPr>
              <a:t>是对</a:t>
            </a:r>
            <a:r>
              <a:rPr lang="en-US" altLang="zh-CN" sz="2800" dirty="0">
                <a:effectLst/>
                <a:highlight>
                  <a:srgbClr val="FFFF00"/>
                </a:highlight>
                <a:latin typeface="+mn-ea"/>
                <a:cs typeface="Times New Roman" panose="02020603050405020304" pitchFamily="18" charset="0"/>
              </a:rPr>
              <a:t>1378</a:t>
            </a:r>
            <a:r>
              <a:rPr lang="zh-CN" altLang="zh-CN" sz="2800" dirty="0">
                <a:effectLst/>
                <a:latin typeface="+mn-ea"/>
                <a:cs typeface="Times New Roman" panose="02020603050405020304" pitchFamily="18" charset="0"/>
              </a:rPr>
              <a:t>名参与者的数据的回顾性汇编，这些数据是在</a:t>
            </a:r>
            <a:r>
              <a:rPr lang="en-US" altLang="zh-CN" sz="2800" dirty="0">
                <a:effectLst/>
                <a:latin typeface="+mn-ea"/>
                <a:cs typeface="Times New Roman" panose="02020603050405020304" pitchFamily="18" charset="0"/>
              </a:rPr>
              <a:t>30</a:t>
            </a:r>
            <a:r>
              <a:rPr lang="zh-CN" altLang="zh-CN" sz="2800" dirty="0">
                <a:effectLst/>
                <a:latin typeface="+mn-ea"/>
                <a:cs typeface="Times New Roman" panose="02020603050405020304" pitchFamily="18" charset="0"/>
              </a:rPr>
              <a:t>年的时间里通过</a:t>
            </a:r>
            <a:r>
              <a:rPr lang="en-US" altLang="zh-CN" sz="2800" dirty="0">
                <a:effectLst/>
                <a:latin typeface="+mn-ea"/>
                <a:cs typeface="Times New Roman" panose="02020603050405020304" pitchFamily="18" charset="0"/>
              </a:rPr>
              <a:t>WUSTL Knight ADRC</a:t>
            </a:r>
            <a:r>
              <a:rPr lang="zh-CN" altLang="zh-CN" sz="2800" dirty="0">
                <a:effectLst/>
                <a:latin typeface="+mn-ea"/>
                <a:cs typeface="Times New Roman" panose="02020603050405020304" pitchFamily="18" charset="0"/>
              </a:rPr>
              <a:t>在几个正在进行的项目中收集的。参与者包括</a:t>
            </a:r>
            <a:r>
              <a:rPr lang="en-US" altLang="zh-CN" sz="2800" dirty="0">
                <a:effectLst/>
                <a:highlight>
                  <a:srgbClr val="FFFF00"/>
                </a:highlight>
                <a:latin typeface="+mn-ea"/>
                <a:cs typeface="Times New Roman" panose="02020603050405020304" pitchFamily="18" charset="0"/>
              </a:rPr>
              <a:t>755</a:t>
            </a:r>
            <a:r>
              <a:rPr lang="zh-CN" altLang="zh-CN" sz="2800" dirty="0">
                <a:effectLst/>
                <a:highlight>
                  <a:srgbClr val="FFFF00"/>
                </a:highlight>
                <a:latin typeface="+mn-ea"/>
                <a:cs typeface="Times New Roman" panose="02020603050405020304" pitchFamily="18" charset="0"/>
              </a:rPr>
              <a:t>名认知正常</a:t>
            </a:r>
            <a:r>
              <a:rPr lang="zh-CN" altLang="zh-CN" sz="2800" dirty="0">
                <a:effectLst/>
                <a:latin typeface="+mn-ea"/>
                <a:cs typeface="Times New Roman" panose="02020603050405020304" pitchFamily="18" charset="0"/>
              </a:rPr>
              <a:t>的成年人和</a:t>
            </a:r>
            <a:r>
              <a:rPr lang="en-US" altLang="zh-CN" sz="2800" dirty="0">
                <a:effectLst/>
                <a:highlight>
                  <a:srgbClr val="FFFF00"/>
                </a:highlight>
                <a:latin typeface="+mn-ea"/>
                <a:cs typeface="Times New Roman" panose="02020603050405020304" pitchFamily="18" charset="0"/>
              </a:rPr>
              <a:t>622</a:t>
            </a:r>
            <a:r>
              <a:rPr lang="zh-CN" altLang="zh-CN" sz="2800" dirty="0">
                <a:effectLst/>
                <a:highlight>
                  <a:srgbClr val="FFFF00"/>
                </a:highlight>
                <a:latin typeface="+mn-ea"/>
                <a:cs typeface="Times New Roman" panose="02020603050405020304" pitchFamily="18" charset="0"/>
              </a:rPr>
              <a:t>名处于不同认知衰退阶段</a:t>
            </a:r>
            <a:r>
              <a:rPr lang="zh-CN" altLang="zh-CN" sz="2800" dirty="0">
                <a:effectLst/>
                <a:latin typeface="+mn-ea"/>
                <a:cs typeface="Times New Roman" panose="02020603050405020304" pitchFamily="18" charset="0"/>
              </a:rPr>
              <a:t>的人，年龄从</a:t>
            </a:r>
            <a:r>
              <a:rPr lang="en-US" altLang="zh-CN" sz="2800" dirty="0">
                <a:effectLst/>
                <a:highlight>
                  <a:srgbClr val="FFFF00"/>
                </a:highlight>
                <a:latin typeface="+mn-ea"/>
                <a:cs typeface="Times New Roman" panose="02020603050405020304" pitchFamily="18" charset="0"/>
              </a:rPr>
              <a:t>42-95</a:t>
            </a:r>
            <a:r>
              <a:rPr lang="zh-CN" altLang="zh-CN" sz="2800" dirty="0">
                <a:effectLst/>
                <a:latin typeface="+mn-ea"/>
                <a:cs typeface="Times New Roman" panose="02020603050405020304" pitchFamily="18" charset="0"/>
              </a:rPr>
              <a:t>岁不等。所有参与者都被分配了一个新的随机标识符，所有日期都被删除并归一化，以反映进入研究的天数。</a:t>
            </a:r>
            <a:endParaRPr lang="zh-CN" altLang="en-US" sz="2800" dirty="0">
              <a:latin typeface="+mn-ea"/>
            </a:endParaRPr>
          </a:p>
        </p:txBody>
      </p:sp>
    </p:spTree>
    <p:extLst>
      <p:ext uri="{BB962C8B-B14F-4D97-AF65-F5344CB8AC3E}">
        <p14:creationId xmlns:p14="http://schemas.microsoft.com/office/powerpoint/2010/main" val="30055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A874D-8B39-1986-383D-22BA5E1C2E2B}"/>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PART 1.1:ADNI </a:t>
            </a:r>
            <a:r>
              <a:rPr lang="zh-CN" altLang="en-US" dirty="0">
                <a:latin typeface="Times New Roman" panose="02020603050405020304" pitchFamily="18" charset="0"/>
                <a:cs typeface="Times New Roman" panose="02020603050405020304" pitchFamily="18" charset="0"/>
              </a:rPr>
              <a:t>数据集</a:t>
            </a:r>
          </a:p>
        </p:txBody>
      </p:sp>
      <p:sp>
        <p:nvSpPr>
          <p:cNvPr id="3" name="副标题 2">
            <a:extLst>
              <a:ext uri="{FF2B5EF4-FFF2-40B4-BE49-F238E27FC236}">
                <a16:creationId xmlns:a16="http://schemas.microsoft.com/office/drawing/2014/main" id="{B9BBA748-9F54-A066-A8E5-6914316D744B}"/>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782264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0E121E-EBD2-3F72-1E07-9D43B0188FC3}"/>
              </a:ext>
            </a:extLst>
          </p:cNvPr>
          <p:cNvSpPr>
            <a:spLocks noGrp="1"/>
          </p:cNvSpPr>
          <p:nvPr>
            <p:ph type="ctr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PART 1.3.4:OASIS-4</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副标题 2">
            <a:extLst>
              <a:ext uri="{FF2B5EF4-FFF2-40B4-BE49-F238E27FC236}">
                <a16:creationId xmlns:a16="http://schemas.microsoft.com/office/drawing/2014/main" id="{9DE78D11-9A7E-5E2D-2C71-65E63266458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720387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E11CD-F8C4-6B22-2297-8059D06E01B5}"/>
              </a:ext>
            </a:extLst>
          </p:cNvPr>
          <p:cNvSpPr>
            <a:spLocks noGrp="1"/>
          </p:cNvSpPr>
          <p:nvPr>
            <p:ph type="title"/>
          </p:nvPr>
        </p:nvSpPr>
        <p:spPr/>
        <p:txBody>
          <a:bodyPr/>
          <a:lstStyle/>
          <a:p>
            <a:r>
              <a:rPr lang="en-US" altLang="zh-CN" b="0" i="0" dirty="0">
                <a:solidFill>
                  <a:srgbClr val="212529"/>
                </a:solidFill>
                <a:effectLst/>
                <a:latin typeface="Raleway" panose="020B0003030101060003" pitchFamily="34" charset="0"/>
              </a:rPr>
              <a:t>OASIS-4: Clinical Cohort</a:t>
            </a:r>
            <a:endParaRPr lang="zh-CN" altLang="en-US" dirty="0"/>
          </a:p>
        </p:txBody>
      </p:sp>
      <p:sp>
        <p:nvSpPr>
          <p:cNvPr id="7" name="内容占位符 6">
            <a:extLst>
              <a:ext uri="{FF2B5EF4-FFF2-40B4-BE49-F238E27FC236}">
                <a16:creationId xmlns:a16="http://schemas.microsoft.com/office/drawing/2014/main" id="{5AE19BFE-9D6F-0140-56AA-A03AFDA1AA4A}"/>
              </a:ext>
            </a:extLst>
          </p:cNvPr>
          <p:cNvSpPr>
            <a:spLocks noGrp="1"/>
          </p:cNvSpPr>
          <p:nvPr>
            <p:ph idx="1"/>
          </p:nvPr>
        </p:nvSpPr>
        <p:spPr/>
        <p:txBody>
          <a:bodyPr/>
          <a:lstStyle/>
          <a:p>
            <a:r>
              <a:rPr lang="en-US" altLang="zh-CN" dirty="0"/>
              <a:t>Subjects: 663</a:t>
            </a:r>
          </a:p>
          <a:p>
            <a:r>
              <a:rPr lang="en-US" altLang="zh-CN" dirty="0"/>
              <a:t>MR Sessions: 676</a:t>
            </a:r>
          </a:p>
          <a:p>
            <a:pPr>
              <a:lnSpc>
                <a:spcPct val="150000"/>
              </a:lnSpc>
            </a:pPr>
            <a:r>
              <a:rPr lang="zh-CN" altLang="en-US" dirty="0"/>
              <a:t>这套包括</a:t>
            </a:r>
            <a:r>
              <a:rPr lang="en-US" altLang="zh-CN" dirty="0">
                <a:highlight>
                  <a:srgbClr val="FFFF00"/>
                </a:highlight>
              </a:rPr>
              <a:t>663</a:t>
            </a:r>
            <a:r>
              <a:rPr lang="zh-CN" altLang="en-US" dirty="0"/>
              <a:t>名年龄在</a:t>
            </a:r>
            <a:r>
              <a:rPr lang="en-US" altLang="zh-CN" dirty="0">
                <a:highlight>
                  <a:srgbClr val="FFFF00"/>
                </a:highlight>
              </a:rPr>
              <a:t>21-94</a:t>
            </a:r>
            <a:r>
              <a:rPr lang="zh-CN" altLang="en-US" dirty="0"/>
              <a:t>岁之间的受试者。该临床队列</a:t>
            </a:r>
            <a:r>
              <a:rPr lang="zh-CN" altLang="en-US" dirty="0">
                <a:highlight>
                  <a:srgbClr val="FFFF00"/>
                </a:highlight>
              </a:rPr>
              <a:t>对记忆障碍和痴呆进行了评估</a:t>
            </a:r>
            <a:r>
              <a:rPr lang="zh-CN" altLang="en-US" dirty="0"/>
              <a:t>，包括临床、脑脊液、神经病理学和神经影像学评估。这是一个独特的数据集，而不是</a:t>
            </a:r>
            <a:r>
              <a:rPr lang="en-US" altLang="zh-CN" dirty="0"/>
              <a:t>OASIS-3</a:t>
            </a:r>
            <a:r>
              <a:rPr lang="zh-CN" altLang="en-US" dirty="0"/>
              <a:t>纵向多模式神经成像数据集的更新。</a:t>
            </a:r>
          </a:p>
        </p:txBody>
      </p:sp>
    </p:spTree>
    <p:extLst>
      <p:ext uri="{BB962C8B-B14F-4D97-AF65-F5344CB8AC3E}">
        <p14:creationId xmlns:p14="http://schemas.microsoft.com/office/powerpoint/2010/main" val="1419990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380BB-FF28-2FCF-9509-B2A89A87D226}"/>
              </a:ext>
            </a:extLst>
          </p:cNvPr>
          <p:cNvSpPr>
            <a:spLocks noGrp="1"/>
          </p:cNvSpPr>
          <p:nvPr>
            <p:ph type="ctrTitle"/>
          </p:nvPr>
        </p:nvSpPr>
        <p:spPr/>
        <p:txBody>
          <a:bodyPr/>
          <a:lstStyle/>
          <a:p>
            <a:r>
              <a:rPr lang="en-US" altLang="zh-CN" dirty="0"/>
              <a:t>PART 2:</a:t>
            </a:r>
            <a:r>
              <a:rPr lang="zh-CN" altLang="en-US" dirty="0"/>
              <a:t>针对</a:t>
            </a:r>
            <a:r>
              <a:rPr lang="en-US" altLang="zh-CN" dirty="0"/>
              <a:t>ADNI</a:t>
            </a:r>
            <a:r>
              <a:rPr lang="zh-CN" altLang="en-US" dirty="0"/>
              <a:t>的问题</a:t>
            </a:r>
          </a:p>
        </p:txBody>
      </p:sp>
      <p:sp>
        <p:nvSpPr>
          <p:cNvPr id="3" name="副标题 2">
            <a:extLst>
              <a:ext uri="{FF2B5EF4-FFF2-40B4-BE49-F238E27FC236}">
                <a16:creationId xmlns:a16="http://schemas.microsoft.com/office/drawing/2014/main" id="{4700C676-7E56-BB04-3E18-0FC1B7B93D1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81773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DC012-FDF8-7E47-A9CC-C4BED01CD300}"/>
              </a:ext>
            </a:extLst>
          </p:cNvPr>
          <p:cNvSpPr>
            <a:spLocks noGrp="1"/>
          </p:cNvSpPr>
          <p:nvPr>
            <p:ph type="title"/>
          </p:nvPr>
        </p:nvSpPr>
        <p:spPr/>
        <p:txBody>
          <a:bodyPr/>
          <a:lstStyle/>
          <a:p>
            <a:r>
              <a:rPr lang="zh-CN" altLang="en-US" dirty="0"/>
              <a:t>宏观问题</a:t>
            </a:r>
          </a:p>
        </p:txBody>
      </p:sp>
      <p:sp>
        <p:nvSpPr>
          <p:cNvPr id="4" name="内容占位符 3">
            <a:extLst>
              <a:ext uri="{FF2B5EF4-FFF2-40B4-BE49-F238E27FC236}">
                <a16:creationId xmlns:a16="http://schemas.microsoft.com/office/drawing/2014/main" id="{E1007BF3-9A95-350E-5693-A44E33F4931F}"/>
              </a:ext>
            </a:extLst>
          </p:cNvPr>
          <p:cNvSpPr>
            <a:spLocks noGrp="1"/>
          </p:cNvSpPr>
          <p:nvPr>
            <p:ph idx="1"/>
          </p:nvPr>
        </p:nvSpPr>
        <p:spPr/>
        <p:txBody>
          <a:bodyPr/>
          <a:lstStyle/>
          <a:p>
            <a:pPr>
              <a:lnSpc>
                <a:spcPct val="150000"/>
              </a:lnSpc>
            </a:pP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AD</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属于神经退行性疾病，最先会影响大脑的哪一部分呢？</a:t>
            </a:r>
          </a:p>
          <a:p>
            <a:pPr>
              <a:lnSpc>
                <a:spcPct val="150000"/>
              </a:lnSpc>
            </a:pPr>
            <a:endParaRPr lang="en-US" altLang="zh-CN" dirty="0"/>
          </a:p>
          <a:p>
            <a:pPr>
              <a:lnSpc>
                <a:spcPct val="150000"/>
              </a:lnSpc>
            </a:pPr>
            <a:r>
              <a:rPr lang="zh-CN" altLang="zh-CN" kern="0" dirty="0">
                <a:effectLst/>
                <a:latin typeface="+mn-ea"/>
                <a:cs typeface="宋体" panose="02010600030101010101" pitchFamily="2" charset="-122"/>
              </a:rPr>
              <a:t>判断的时候是多大程度依靠图像以及临床（望闻问切？）的表征？或者量表观察？</a:t>
            </a:r>
            <a:endParaRPr lang="zh-CN" altLang="zh-CN" kern="100" dirty="0">
              <a:effectLst/>
              <a:latin typeface="+mn-ea"/>
              <a:cs typeface="Times New Roman" panose="02020603050405020304" pitchFamily="18" charset="0"/>
            </a:endParaRPr>
          </a:p>
          <a:p>
            <a:endParaRPr lang="en-US" altLang="zh-CN" dirty="0"/>
          </a:p>
          <a:p>
            <a:r>
              <a:rPr lang="zh-CN" altLang="en-US" dirty="0"/>
              <a:t>医生在对 </a:t>
            </a:r>
            <a:r>
              <a:rPr lang="en-US" altLang="zh-CN" dirty="0"/>
              <a:t>MCI/AD </a:t>
            </a:r>
            <a:r>
              <a:rPr lang="zh-CN" altLang="en-US" dirty="0"/>
              <a:t>进行研究的时候还有哪些希望解决的问题？</a:t>
            </a:r>
          </a:p>
        </p:txBody>
      </p:sp>
    </p:spTree>
    <p:extLst>
      <p:ext uri="{BB962C8B-B14F-4D97-AF65-F5344CB8AC3E}">
        <p14:creationId xmlns:p14="http://schemas.microsoft.com/office/powerpoint/2010/main" val="3029611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BF2B6-51B8-64C0-2D9E-38C7F37093F5}"/>
              </a:ext>
            </a:extLst>
          </p:cNvPr>
          <p:cNvSpPr>
            <a:spLocks noGrp="1"/>
          </p:cNvSpPr>
          <p:nvPr>
            <p:ph type="title"/>
          </p:nvPr>
        </p:nvSpPr>
        <p:spPr/>
        <p:txBody>
          <a:bodyPr/>
          <a:lstStyle/>
          <a:p>
            <a:r>
              <a:rPr lang="zh-CN" altLang="en-US" dirty="0"/>
              <a:t>数据预处理：</a:t>
            </a:r>
            <a:r>
              <a:rPr lang="en-US" altLang="zh-CN" dirty="0"/>
              <a:t>MRI</a:t>
            </a:r>
            <a:r>
              <a:rPr lang="zh-CN" altLang="en-US" dirty="0"/>
              <a:t>图像的解读</a:t>
            </a:r>
          </a:p>
        </p:txBody>
      </p:sp>
      <p:pic>
        <p:nvPicPr>
          <p:cNvPr id="4" name="图片 3">
            <a:extLst>
              <a:ext uri="{FF2B5EF4-FFF2-40B4-BE49-F238E27FC236}">
                <a16:creationId xmlns:a16="http://schemas.microsoft.com/office/drawing/2014/main" id="{4E606916-8DBF-06ED-3463-3E321D6A7D4D}"/>
              </a:ext>
            </a:extLst>
          </p:cNvPr>
          <p:cNvPicPr>
            <a:picLocks noChangeAspect="1"/>
          </p:cNvPicPr>
          <p:nvPr/>
        </p:nvPicPr>
        <p:blipFill rotWithShape="1">
          <a:blip r:embed="rId2">
            <a:extLst>
              <a:ext uri="{28A0092B-C50C-407E-A947-70E740481C1C}">
                <a14:useLocalDpi xmlns:a14="http://schemas.microsoft.com/office/drawing/2010/main" val="0"/>
              </a:ext>
            </a:extLst>
          </a:blip>
          <a:srcRect l="65514" t="4702" r="1865" b="42972"/>
          <a:stretch/>
        </p:blipFill>
        <p:spPr bwMode="auto">
          <a:xfrm>
            <a:off x="838200" y="1594995"/>
            <a:ext cx="6530163" cy="4688848"/>
          </a:xfrm>
          <a:prstGeom prst="rect">
            <a:avLst/>
          </a:prstGeom>
          <a:noFill/>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CCE8A1C3-2CAB-BB80-62E7-CC01084B804D}"/>
              </a:ext>
            </a:extLst>
          </p:cNvPr>
          <p:cNvSpPr txBox="1"/>
          <p:nvPr/>
        </p:nvSpPr>
        <p:spPr>
          <a:xfrm>
            <a:off x="8038215" y="1982409"/>
            <a:ext cx="3593803" cy="3914020"/>
          </a:xfrm>
          <a:prstGeom prst="rect">
            <a:avLst/>
          </a:prstGeom>
          <a:noFill/>
        </p:spPr>
        <p:txBody>
          <a:bodyPr wrap="square" rtlCol="0">
            <a:spAutoFit/>
          </a:bodyPr>
          <a:lstStyle/>
          <a:p>
            <a:pPr>
              <a:lnSpc>
                <a:spcPct val="150000"/>
              </a:lnSpc>
            </a:pPr>
            <a:r>
              <a:rPr lang="zh-CN" altLang="en-US" sz="2400" dirty="0"/>
              <a:t>左边是同一个患者同一时期的一系列</a:t>
            </a:r>
            <a:r>
              <a:rPr lang="en-US" altLang="zh-CN" sz="2400" dirty="0"/>
              <a:t>MRI</a:t>
            </a:r>
            <a:r>
              <a:rPr lang="zh-CN" altLang="en-US" sz="2400" dirty="0"/>
              <a:t>图像</a:t>
            </a:r>
            <a:r>
              <a:rPr lang="en-US" altLang="zh-CN" sz="2400" dirty="0"/>
              <a:t>description</a:t>
            </a:r>
            <a:r>
              <a:rPr lang="zh-CN" altLang="en-US" sz="2400" dirty="0"/>
              <a:t>，每一个都可以点开查看具体的图像。</a:t>
            </a:r>
            <a:endParaRPr lang="en-US" altLang="zh-CN" sz="2400" dirty="0"/>
          </a:p>
          <a:p>
            <a:pPr>
              <a:lnSpc>
                <a:spcPct val="150000"/>
              </a:lnSpc>
            </a:pPr>
            <a:endParaRPr lang="en-US" altLang="zh-CN" sz="2400" dirty="0"/>
          </a:p>
          <a:p>
            <a:pPr>
              <a:lnSpc>
                <a:spcPct val="150000"/>
              </a:lnSpc>
            </a:pPr>
            <a:r>
              <a:rPr lang="zh-CN" altLang="en-US" sz="2400" dirty="0"/>
              <a:t>这些</a:t>
            </a:r>
            <a:r>
              <a:rPr lang="en-US" altLang="zh-CN" sz="2400" dirty="0"/>
              <a:t>description</a:t>
            </a:r>
            <a:r>
              <a:rPr lang="zh-CN" altLang="en-US" sz="2400" dirty="0"/>
              <a:t>具体意味着什么？</a:t>
            </a:r>
          </a:p>
        </p:txBody>
      </p:sp>
    </p:spTree>
    <p:extLst>
      <p:ext uri="{BB962C8B-B14F-4D97-AF65-F5344CB8AC3E}">
        <p14:creationId xmlns:p14="http://schemas.microsoft.com/office/powerpoint/2010/main" val="4058862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8005E-1437-5213-02CB-806D2D37C816}"/>
              </a:ext>
            </a:extLst>
          </p:cNvPr>
          <p:cNvSpPr>
            <a:spLocks noGrp="1"/>
          </p:cNvSpPr>
          <p:nvPr>
            <p:ph type="title"/>
          </p:nvPr>
        </p:nvSpPr>
        <p:spPr/>
        <p:txBody>
          <a:bodyPr/>
          <a:lstStyle/>
          <a:p>
            <a:r>
              <a:rPr lang="zh-CN" altLang="en-US" dirty="0"/>
              <a:t>数据预处理：</a:t>
            </a:r>
            <a:r>
              <a:rPr lang="en-US" altLang="zh-CN" dirty="0"/>
              <a:t>MRI</a:t>
            </a:r>
            <a:r>
              <a:rPr lang="zh-CN" altLang="en-US" dirty="0"/>
              <a:t>图像的解读</a:t>
            </a:r>
          </a:p>
        </p:txBody>
      </p:sp>
      <p:pic>
        <p:nvPicPr>
          <p:cNvPr id="5" name="内容占位符 4">
            <a:extLst>
              <a:ext uri="{FF2B5EF4-FFF2-40B4-BE49-F238E27FC236}">
                <a16:creationId xmlns:a16="http://schemas.microsoft.com/office/drawing/2014/main" id="{3844D56F-35DD-6279-86FF-A679724D6A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54233"/>
            <a:ext cx="5934740" cy="1996953"/>
          </a:xfrm>
        </p:spPr>
      </p:pic>
      <p:pic>
        <p:nvPicPr>
          <p:cNvPr id="6" name="内容占位符 4">
            <a:extLst>
              <a:ext uri="{FF2B5EF4-FFF2-40B4-BE49-F238E27FC236}">
                <a16:creationId xmlns:a16="http://schemas.microsoft.com/office/drawing/2014/main" id="{102C2374-6A11-524A-CEC8-6275B9B5C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4036907"/>
            <a:ext cx="5934740" cy="1954863"/>
          </a:xfrm>
          <a:prstGeom prst="rect">
            <a:avLst/>
          </a:prstGeom>
        </p:spPr>
      </p:pic>
      <p:sp>
        <p:nvSpPr>
          <p:cNvPr id="7" name="文本框 6">
            <a:extLst>
              <a:ext uri="{FF2B5EF4-FFF2-40B4-BE49-F238E27FC236}">
                <a16:creationId xmlns:a16="http://schemas.microsoft.com/office/drawing/2014/main" id="{2F0DD79B-7F84-4353-8615-5ACB3435213D}"/>
              </a:ext>
            </a:extLst>
          </p:cNvPr>
          <p:cNvSpPr txBox="1"/>
          <p:nvPr/>
        </p:nvSpPr>
        <p:spPr>
          <a:xfrm>
            <a:off x="2949649" y="3654135"/>
            <a:ext cx="1711842" cy="382772"/>
          </a:xfrm>
          <a:prstGeom prst="rect">
            <a:avLst/>
          </a:prstGeom>
          <a:noFill/>
        </p:spPr>
        <p:txBody>
          <a:bodyPr wrap="square" rtlCol="0">
            <a:spAutoFit/>
          </a:bodyPr>
          <a:lstStyle/>
          <a:p>
            <a:pPr algn="ctr"/>
            <a:r>
              <a:rPr lang="en-US" altLang="zh-CN" dirty="0"/>
              <a:t>CN</a:t>
            </a:r>
            <a:endParaRPr lang="zh-CN" altLang="en-US" dirty="0"/>
          </a:p>
        </p:txBody>
      </p:sp>
      <p:sp>
        <p:nvSpPr>
          <p:cNvPr id="8" name="文本框 7">
            <a:extLst>
              <a:ext uri="{FF2B5EF4-FFF2-40B4-BE49-F238E27FC236}">
                <a16:creationId xmlns:a16="http://schemas.microsoft.com/office/drawing/2014/main" id="{11816C85-5E9E-51DE-3171-2209E481B67F}"/>
              </a:ext>
            </a:extLst>
          </p:cNvPr>
          <p:cNvSpPr txBox="1"/>
          <p:nvPr/>
        </p:nvSpPr>
        <p:spPr>
          <a:xfrm>
            <a:off x="2980662" y="6013036"/>
            <a:ext cx="1711842" cy="382772"/>
          </a:xfrm>
          <a:prstGeom prst="rect">
            <a:avLst/>
          </a:prstGeom>
          <a:noFill/>
        </p:spPr>
        <p:txBody>
          <a:bodyPr wrap="square" rtlCol="0">
            <a:spAutoFit/>
          </a:bodyPr>
          <a:lstStyle/>
          <a:p>
            <a:pPr algn="ctr"/>
            <a:r>
              <a:rPr lang="en-US" altLang="zh-CN" dirty="0"/>
              <a:t>AD</a:t>
            </a:r>
            <a:endParaRPr lang="zh-CN" altLang="en-US" dirty="0"/>
          </a:p>
        </p:txBody>
      </p:sp>
      <p:sp>
        <p:nvSpPr>
          <p:cNvPr id="9" name="文本框 8">
            <a:extLst>
              <a:ext uri="{FF2B5EF4-FFF2-40B4-BE49-F238E27FC236}">
                <a16:creationId xmlns:a16="http://schemas.microsoft.com/office/drawing/2014/main" id="{E36AE7B0-615E-137C-A5EF-540629D348CD}"/>
              </a:ext>
            </a:extLst>
          </p:cNvPr>
          <p:cNvSpPr txBox="1"/>
          <p:nvPr/>
        </p:nvSpPr>
        <p:spPr>
          <a:xfrm>
            <a:off x="7170775" y="1971175"/>
            <a:ext cx="4546304" cy="3360022"/>
          </a:xfrm>
          <a:prstGeom prst="rect">
            <a:avLst/>
          </a:prstGeom>
          <a:noFill/>
        </p:spPr>
        <p:txBody>
          <a:bodyPr wrap="square" rtlCol="0">
            <a:spAutoFit/>
          </a:bodyPr>
          <a:lstStyle/>
          <a:p>
            <a:pPr>
              <a:lnSpc>
                <a:spcPct val="150000"/>
              </a:lnSpc>
            </a:pPr>
            <a:r>
              <a:rPr lang="zh-CN" altLang="en-US" sz="2400" dirty="0"/>
              <a:t>利用</a:t>
            </a:r>
            <a:r>
              <a:rPr lang="en-US" altLang="zh-CN" sz="2400" dirty="0"/>
              <a:t>MRI</a:t>
            </a:r>
            <a:r>
              <a:rPr lang="zh-CN" altLang="en-US" sz="2400" dirty="0"/>
              <a:t>图像辅助</a:t>
            </a:r>
            <a:r>
              <a:rPr lang="en-US" altLang="zh-CN" sz="2400" dirty="0"/>
              <a:t>AD</a:t>
            </a:r>
            <a:r>
              <a:rPr lang="zh-CN" altLang="en-US" sz="2400" dirty="0"/>
              <a:t>诊断时是以</a:t>
            </a:r>
            <a:r>
              <a:rPr lang="en-US" altLang="zh-CN" sz="2400" dirty="0"/>
              <a:t>3D MRI</a:t>
            </a:r>
            <a:r>
              <a:rPr lang="zh-CN" altLang="en-US" sz="2400" dirty="0"/>
              <a:t>还是</a:t>
            </a:r>
            <a:r>
              <a:rPr lang="en-US" altLang="zh-CN" sz="2400" dirty="0"/>
              <a:t>2D MRI</a:t>
            </a:r>
            <a:r>
              <a:rPr lang="zh-CN" altLang="en-US" sz="2400" dirty="0"/>
              <a:t>为主？</a:t>
            </a:r>
            <a:endParaRPr lang="en-US" altLang="zh-CN" sz="2400" dirty="0"/>
          </a:p>
          <a:p>
            <a:pPr>
              <a:lnSpc>
                <a:spcPct val="150000"/>
              </a:lnSpc>
            </a:pPr>
            <a:endParaRPr lang="en-US" altLang="zh-CN" sz="2400" dirty="0"/>
          </a:p>
          <a:p>
            <a:pPr>
              <a:lnSpc>
                <a:spcPct val="150000"/>
              </a:lnSpc>
            </a:pPr>
            <a:r>
              <a:rPr lang="zh-CN" altLang="zh-CN" sz="2400" dirty="0">
                <a:effectLst/>
                <a:ea typeface="等线" panose="02010600030101010101" pitchFamily="2" charset="-122"/>
                <a:cs typeface="Times New Roman" panose="02020603050405020304" pitchFamily="18" charset="0"/>
              </a:rPr>
              <a:t>不同维度的图片各自有什么特征是可以辅助诊断</a:t>
            </a:r>
            <a:r>
              <a:rPr lang="en-US" altLang="zh-CN" sz="2400" dirty="0">
                <a:effectLst/>
                <a:ea typeface="等线" panose="02010600030101010101" pitchFamily="2" charset="-122"/>
                <a:cs typeface="Times New Roman" panose="02020603050405020304" pitchFamily="18" charset="0"/>
              </a:rPr>
              <a:t>AD</a:t>
            </a:r>
            <a:r>
              <a:rPr lang="zh-CN" altLang="zh-CN" sz="2400" dirty="0">
                <a:effectLst/>
                <a:ea typeface="等线" panose="02010600030101010101" pitchFamily="2" charset="-122"/>
                <a:cs typeface="Times New Roman" panose="02020603050405020304" pitchFamily="18" charset="0"/>
              </a:rPr>
              <a:t>的</a:t>
            </a:r>
            <a:r>
              <a:rPr lang="zh-CN" altLang="en-US" sz="2400" dirty="0">
                <a:effectLst/>
                <a:ea typeface="等线" panose="02010600030101010101" pitchFamily="2" charset="-122"/>
                <a:cs typeface="Times New Roman" panose="02020603050405020304" pitchFamily="18" charset="0"/>
              </a:rPr>
              <a:t>？（</a:t>
            </a:r>
            <a:r>
              <a:rPr lang="zh-CN" altLang="zh-CN" sz="2400" dirty="0">
                <a:effectLst/>
                <a:ea typeface="等线" panose="02010600030101010101" pitchFamily="2" charset="-122"/>
                <a:cs typeface="Times New Roman" panose="02020603050405020304" pitchFamily="18" charset="0"/>
              </a:rPr>
              <a:t>除了我们可以知道的各脑区体积外</a:t>
            </a:r>
            <a:r>
              <a:rPr lang="zh-CN" altLang="en-US" sz="2400" dirty="0">
                <a:effectLst/>
                <a:ea typeface="等线" panose="02010600030101010101" pitchFamily="2" charset="-122"/>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42389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8005E-1437-5213-02CB-806D2D37C816}"/>
              </a:ext>
            </a:extLst>
          </p:cNvPr>
          <p:cNvSpPr>
            <a:spLocks noGrp="1"/>
          </p:cNvSpPr>
          <p:nvPr>
            <p:ph type="title"/>
          </p:nvPr>
        </p:nvSpPr>
        <p:spPr>
          <a:xfrm>
            <a:off x="838200" y="88675"/>
            <a:ext cx="10515600" cy="1325563"/>
          </a:xfrm>
        </p:spPr>
        <p:txBody>
          <a:bodyPr/>
          <a:lstStyle/>
          <a:p>
            <a:r>
              <a:rPr lang="zh-CN" altLang="en-US" dirty="0"/>
              <a:t>数据预处理：</a:t>
            </a:r>
            <a:r>
              <a:rPr lang="en-US" altLang="zh-CN" dirty="0"/>
              <a:t>MRI</a:t>
            </a:r>
            <a:r>
              <a:rPr lang="zh-CN" altLang="en-US" dirty="0"/>
              <a:t>图像的解读</a:t>
            </a:r>
          </a:p>
        </p:txBody>
      </p:sp>
      <p:pic>
        <p:nvPicPr>
          <p:cNvPr id="5" name="内容占位符 4">
            <a:extLst>
              <a:ext uri="{FF2B5EF4-FFF2-40B4-BE49-F238E27FC236}">
                <a16:creationId xmlns:a16="http://schemas.microsoft.com/office/drawing/2014/main" id="{3844D56F-35DD-6279-86FF-A679724D6A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1356519"/>
            <a:ext cx="4605348" cy="1549632"/>
          </a:xfrm>
        </p:spPr>
      </p:pic>
      <p:pic>
        <p:nvPicPr>
          <p:cNvPr id="6" name="内容占位符 4">
            <a:extLst>
              <a:ext uri="{FF2B5EF4-FFF2-40B4-BE49-F238E27FC236}">
                <a16:creationId xmlns:a16="http://schemas.microsoft.com/office/drawing/2014/main" id="{102C2374-6A11-524A-CEC8-6275B9B5C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5554" y="3188131"/>
            <a:ext cx="4590639" cy="1516970"/>
          </a:xfrm>
          <a:prstGeom prst="rect">
            <a:avLst/>
          </a:prstGeom>
        </p:spPr>
      </p:pic>
      <p:sp>
        <p:nvSpPr>
          <p:cNvPr id="7" name="文本框 6">
            <a:extLst>
              <a:ext uri="{FF2B5EF4-FFF2-40B4-BE49-F238E27FC236}">
                <a16:creationId xmlns:a16="http://schemas.microsoft.com/office/drawing/2014/main" id="{2F0DD79B-7F84-4353-8615-5ACB3435213D}"/>
              </a:ext>
            </a:extLst>
          </p:cNvPr>
          <p:cNvSpPr txBox="1"/>
          <p:nvPr/>
        </p:nvSpPr>
        <p:spPr>
          <a:xfrm>
            <a:off x="2279797" y="2861555"/>
            <a:ext cx="1711842" cy="369332"/>
          </a:xfrm>
          <a:prstGeom prst="rect">
            <a:avLst/>
          </a:prstGeom>
          <a:noFill/>
        </p:spPr>
        <p:txBody>
          <a:bodyPr wrap="square" rtlCol="0">
            <a:spAutoFit/>
          </a:bodyPr>
          <a:lstStyle/>
          <a:p>
            <a:pPr algn="ctr"/>
            <a:r>
              <a:rPr lang="en-US" altLang="zh-CN" dirty="0"/>
              <a:t>MCI</a:t>
            </a:r>
          </a:p>
        </p:txBody>
      </p:sp>
      <p:sp>
        <p:nvSpPr>
          <p:cNvPr id="8" name="文本框 7">
            <a:extLst>
              <a:ext uri="{FF2B5EF4-FFF2-40B4-BE49-F238E27FC236}">
                <a16:creationId xmlns:a16="http://schemas.microsoft.com/office/drawing/2014/main" id="{11816C85-5E9E-51DE-3171-2209E481B67F}"/>
              </a:ext>
            </a:extLst>
          </p:cNvPr>
          <p:cNvSpPr txBox="1"/>
          <p:nvPr/>
        </p:nvSpPr>
        <p:spPr>
          <a:xfrm>
            <a:off x="2279797" y="4662569"/>
            <a:ext cx="1711842" cy="382772"/>
          </a:xfrm>
          <a:prstGeom prst="rect">
            <a:avLst/>
          </a:prstGeom>
          <a:noFill/>
        </p:spPr>
        <p:txBody>
          <a:bodyPr wrap="square" rtlCol="0">
            <a:spAutoFit/>
          </a:bodyPr>
          <a:lstStyle/>
          <a:p>
            <a:pPr algn="ctr"/>
            <a:r>
              <a:rPr lang="en-US" altLang="zh-CN" dirty="0"/>
              <a:t>EMCI</a:t>
            </a:r>
            <a:endParaRPr lang="zh-CN" altLang="en-US" dirty="0"/>
          </a:p>
        </p:txBody>
      </p:sp>
      <p:sp>
        <p:nvSpPr>
          <p:cNvPr id="9" name="文本框 8">
            <a:extLst>
              <a:ext uri="{FF2B5EF4-FFF2-40B4-BE49-F238E27FC236}">
                <a16:creationId xmlns:a16="http://schemas.microsoft.com/office/drawing/2014/main" id="{E36AE7B0-615E-137C-A5EF-540629D348CD}"/>
              </a:ext>
            </a:extLst>
          </p:cNvPr>
          <p:cNvSpPr txBox="1"/>
          <p:nvPr/>
        </p:nvSpPr>
        <p:spPr>
          <a:xfrm>
            <a:off x="5894867" y="1356519"/>
            <a:ext cx="6119923" cy="4468018"/>
          </a:xfrm>
          <a:prstGeom prst="rect">
            <a:avLst/>
          </a:prstGeom>
          <a:noFill/>
        </p:spPr>
        <p:txBody>
          <a:bodyPr wrap="square" rtlCol="0">
            <a:spAutoFit/>
          </a:bodyPr>
          <a:lstStyle/>
          <a:p>
            <a:pPr>
              <a:lnSpc>
                <a:spcPct val="150000"/>
              </a:lnSpc>
            </a:pPr>
            <a:r>
              <a:rPr lang="en-US" altLang="zh-CN" sz="2400" dirty="0"/>
              <a:t>DTI, MRI, PET, fMRI </a:t>
            </a:r>
            <a:r>
              <a:rPr lang="zh-CN" altLang="en-US" sz="2400" dirty="0"/>
              <a:t>这些图像哪些在临床的实际应用上比较多？造成这一图像使用较多的因素有哪些？（图像采集是否方便、对病人身体状况是否有要求、成像效果是否便于临床诊断等）</a:t>
            </a:r>
            <a:endParaRPr lang="en-US" altLang="zh-CN" sz="2400" dirty="0"/>
          </a:p>
          <a:p>
            <a:pPr>
              <a:lnSpc>
                <a:spcPct val="150000"/>
              </a:lnSpc>
            </a:pPr>
            <a:endParaRPr lang="en-US" altLang="zh-CN" sz="2400" dirty="0"/>
          </a:p>
          <a:p>
            <a:pPr>
              <a:lnSpc>
                <a:spcPct val="150000"/>
              </a:lnSpc>
            </a:pPr>
            <a:r>
              <a:rPr lang="zh-CN" altLang="en-US" sz="2400" dirty="0"/>
              <a:t>如果成像较为模糊是否会当场重新拍摄 </a:t>
            </a:r>
            <a:r>
              <a:rPr lang="en-US" altLang="zh-CN" sz="2400" dirty="0"/>
              <a:t>or </a:t>
            </a:r>
            <a:r>
              <a:rPr lang="zh-CN" altLang="en-US" sz="2400" dirty="0"/>
              <a:t>是否把模糊图像排除我们的观测数据？</a:t>
            </a:r>
          </a:p>
        </p:txBody>
      </p:sp>
      <p:pic>
        <p:nvPicPr>
          <p:cNvPr id="3" name="内容占位符 4">
            <a:extLst>
              <a:ext uri="{FF2B5EF4-FFF2-40B4-BE49-F238E27FC236}">
                <a16:creationId xmlns:a16="http://schemas.microsoft.com/office/drawing/2014/main" id="{090D7E00-1051-5413-F4D3-C919B47BC4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5453" y="4987081"/>
            <a:ext cx="4576133" cy="1516970"/>
          </a:xfrm>
          <a:prstGeom prst="rect">
            <a:avLst/>
          </a:prstGeom>
        </p:spPr>
      </p:pic>
      <p:sp>
        <p:nvSpPr>
          <p:cNvPr id="4" name="文本框 3">
            <a:extLst>
              <a:ext uri="{FF2B5EF4-FFF2-40B4-BE49-F238E27FC236}">
                <a16:creationId xmlns:a16="http://schemas.microsoft.com/office/drawing/2014/main" id="{FA1B3589-C6D3-DE6C-251A-82B76BF6CA51}"/>
              </a:ext>
            </a:extLst>
          </p:cNvPr>
          <p:cNvSpPr txBox="1"/>
          <p:nvPr/>
        </p:nvSpPr>
        <p:spPr>
          <a:xfrm>
            <a:off x="2272443" y="6461519"/>
            <a:ext cx="1711842" cy="382772"/>
          </a:xfrm>
          <a:prstGeom prst="rect">
            <a:avLst/>
          </a:prstGeom>
          <a:noFill/>
        </p:spPr>
        <p:txBody>
          <a:bodyPr wrap="square" rtlCol="0">
            <a:spAutoFit/>
          </a:bodyPr>
          <a:lstStyle/>
          <a:p>
            <a:pPr algn="ctr"/>
            <a:r>
              <a:rPr lang="en-US" altLang="zh-CN" dirty="0"/>
              <a:t>LMCI</a:t>
            </a:r>
            <a:endParaRPr lang="zh-CN" altLang="en-US" dirty="0"/>
          </a:p>
        </p:txBody>
      </p:sp>
    </p:spTree>
    <p:extLst>
      <p:ext uri="{BB962C8B-B14F-4D97-AF65-F5344CB8AC3E}">
        <p14:creationId xmlns:p14="http://schemas.microsoft.com/office/powerpoint/2010/main" val="3341911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B8251-CDE3-70D3-91BD-F9102B780894}"/>
              </a:ext>
            </a:extLst>
          </p:cNvPr>
          <p:cNvSpPr>
            <a:spLocks noGrp="1"/>
          </p:cNvSpPr>
          <p:nvPr>
            <p:ph type="title"/>
          </p:nvPr>
        </p:nvSpPr>
        <p:spPr/>
        <p:txBody>
          <a:bodyPr/>
          <a:lstStyle/>
          <a:p>
            <a:r>
              <a:rPr lang="zh-CN" altLang="en-US" dirty="0"/>
              <a:t>数据预处理：</a:t>
            </a:r>
            <a:r>
              <a:rPr lang="en-US" altLang="zh-CN" dirty="0"/>
              <a:t>MRI</a:t>
            </a:r>
            <a:r>
              <a:rPr lang="zh-CN" altLang="en-US" dirty="0"/>
              <a:t>图像的解读</a:t>
            </a:r>
          </a:p>
        </p:txBody>
      </p:sp>
      <p:sp>
        <p:nvSpPr>
          <p:cNvPr id="3" name="内容占位符 2">
            <a:extLst>
              <a:ext uri="{FF2B5EF4-FFF2-40B4-BE49-F238E27FC236}">
                <a16:creationId xmlns:a16="http://schemas.microsoft.com/office/drawing/2014/main" id="{36947171-4CAE-55DB-3A6F-98BB9385627A}"/>
              </a:ext>
            </a:extLst>
          </p:cNvPr>
          <p:cNvSpPr>
            <a:spLocks noGrp="1"/>
          </p:cNvSpPr>
          <p:nvPr>
            <p:ph idx="1"/>
          </p:nvPr>
        </p:nvSpPr>
        <p:spPr/>
        <p:txBody>
          <a:bodyPr/>
          <a:lstStyle/>
          <a:p>
            <a:pPr>
              <a:lnSpc>
                <a:spcPct val="150000"/>
              </a:lnSpc>
            </a:pP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3d</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图像的切片，观察到不同个体的</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2400" kern="100" dirty="0">
                <a:latin typeface="等线" panose="02010600030101010101" pitchFamily="2" charset="-122"/>
                <a:ea typeface="等线" panose="02010600030101010101" pitchFamily="2" charset="-122"/>
                <a:cs typeface="Times New Roman" panose="02020603050405020304" pitchFamily="18" charset="0"/>
              </a:rPr>
              <a:t>MRI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图像切片数量不同，这个切片数量和从哪里切是有什么讲究的？观察</a:t>
            </a:r>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 MRI </a:t>
            </a:r>
            <a:r>
              <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rPr>
              <a:t>图像对比的时候是应该选取同样位置切片还是同样编号切片还是同样百分位点的切片呢？</a:t>
            </a:r>
          </a:p>
          <a:p>
            <a:endParaRPr lang="en-US" altLang="zh-CN" dirty="0"/>
          </a:p>
          <a:p>
            <a:endParaRPr lang="zh-CN" altLang="en-US" dirty="0"/>
          </a:p>
        </p:txBody>
      </p:sp>
    </p:spTree>
    <p:extLst>
      <p:ext uri="{BB962C8B-B14F-4D97-AF65-F5344CB8AC3E}">
        <p14:creationId xmlns:p14="http://schemas.microsoft.com/office/powerpoint/2010/main" val="3578842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FF8FB-3C93-F9F7-8B5C-45930D53C82C}"/>
              </a:ext>
            </a:extLst>
          </p:cNvPr>
          <p:cNvSpPr>
            <a:spLocks noGrp="1"/>
          </p:cNvSpPr>
          <p:nvPr>
            <p:ph type="title"/>
          </p:nvPr>
        </p:nvSpPr>
        <p:spPr/>
        <p:txBody>
          <a:bodyPr/>
          <a:lstStyle/>
          <a:p>
            <a:r>
              <a:rPr lang="zh-CN" altLang="en-US" dirty="0"/>
              <a:t>数据特征变量</a:t>
            </a:r>
          </a:p>
        </p:txBody>
      </p:sp>
      <p:sp>
        <p:nvSpPr>
          <p:cNvPr id="3" name="内容占位符 2">
            <a:extLst>
              <a:ext uri="{FF2B5EF4-FFF2-40B4-BE49-F238E27FC236}">
                <a16:creationId xmlns:a16="http://schemas.microsoft.com/office/drawing/2014/main" id="{321C0E9F-8CB4-CF90-10ED-6A8D57E9A896}"/>
              </a:ext>
            </a:extLst>
          </p:cNvPr>
          <p:cNvSpPr>
            <a:spLocks noGrp="1"/>
          </p:cNvSpPr>
          <p:nvPr>
            <p:ph idx="1"/>
          </p:nvPr>
        </p:nvSpPr>
        <p:spPr>
          <a:xfrm>
            <a:off x="838200" y="1825625"/>
            <a:ext cx="10515600" cy="4468849"/>
          </a:xfrm>
        </p:spPr>
        <p:txBody>
          <a:bodyPr>
            <a:normAutofit fontScale="92500"/>
          </a:bodyPr>
          <a:lstStyle/>
          <a:p>
            <a:pPr>
              <a:lnSpc>
                <a:spcPct val="150000"/>
              </a:lnSpc>
            </a:pPr>
            <a:r>
              <a:rPr lang="zh-CN" altLang="zh-CN" sz="2400" kern="100" dirty="0">
                <a:effectLst/>
                <a:ea typeface="等线" panose="02010600030101010101" pitchFamily="2" charset="-122"/>
                <a:cs typeface="Times New Roman" panose="02020603050405020304" pitchFamily="18" charset="0"/>
              </a:rPr>
              <a:t>临床数据中除了脑成像以外还可以看什么类型的数据？认知测试分数？</a:t>
            </a:r>
            <a:r>
              <a:rPr lang="zh-CN" altLang="zh-CN" sz="2400" kern="0" dirty="0">
                <a:effectLst/>
                <a:latin typeface="+mn-ea"/>
                <a:cs typeface="宋体" panose="02010600030101010101" pitchFamily="2" charset="-122"/>
              </a:rPr>
              <a:t>一般情况下判断是什么病、病的前中后期、病的发展状态是看哪些部分的具体数据？</a:t>
            </a:r>
            <a:endParaRPr lang="zh-CN" altLang="zh-CN" sz="2400" kern="100" dirty="0">
              <a:effectLst/>
              <a:latin typeface="+mn-ea"/>
              <a:cs typeface="Times New Roman" panose="02020603050405020304" pitchFamily="18" charset="0"/>
            </a:endParaRPr>
          </a:p>
          <a:p>
            <a:pPr>
              <a:lnSpc>
                <a:spcPct val="150000"/>
              </a:lnSpc>
            </a:pPr>
            <a:endParaRPr lang="en-US" altLang="zh-CN" sz="2400" dirty="0"/>
          </a:p>
          <a:p>
            <a:pPr>
              <a:lnSpc>
                <a:spcPct val="150000"/>
              </a:lnSpc>
            </a:pPr>
            <a:r>
              <a:rPr lang="zh-CN" altLang="zh-CN" sz="2400" kern="0" dirty="0">
                <a:effectLst/>
                <a:latin typeface="+mn-ea"/>
                <a:cs typeface="宋体" panose="02010600030101010101" pitchFamily="2" charset="-122"/>
              </a:rPr>
              <a:t>数据集中已有部分脑区体积数据，</a:t>
            </a:r>
            <a:r>
              <a:rPr lang="zh-CN" altLang="en-US" sz="2400" kern="0" dirty="0">
                <a:effectLst/>
                <a:latin typeface="+mn-ea"/>
                <a:cs typeface="宋体" panose="02010600030101010101" pitchFamily="2" charset="-122"/>
              </a:rPr>
              <a:t>诊断 </a:t>
            </a:r>
            <a:r>
              <a:rPr lang="en-US" altLang="zh-CN" sz="2400" kern="0" dirty="0">
                <a:effectLst/>
                <a:latin typeface="+mn-ea"/>
                <a:cs typeface="宋体" panose="02010600030101010101" pitchFamily="2" charset="-122"/>
              </a:rPr>
              <a:t>MCI/AD </a:t>
            </a:r>
            <a:r>
              <a:rPr lang="zh-CN" altLang="zh-CN" sz="2400" kern="0" dirty="0">
                <a:effectLst/>
                <a:latin typeface="+mn-ea"/>
                <a:cs typeface="宋体" panose="02010600030101010101" pitchFamily="2" charset="-122"/>
              </a:rPr>
              <a:t>关注的这部分脑区体积数据中，体积更大</a:t>
            </a:r>
            <a:r>
              <a:rPr lang="en-US" altLang="zh-CN" sz="2400" kern="0" dirty="0">
                <a:effectLst/>
                <a:latin typeface="+mn-ea"/>
                <a:cs typeface="宋体" panose="02010600030101010101" pitchFamily="2" charset="-122"/>
              </a:rPr>
              <a:t>/</a:t>
            </a:r>
            <a:r>
              <a:rPr lang="zh-CN" altLang="zh-CN" sz="2400" kern="0" dirty="0">
                <a:effectLst/>
                <a:latin typeface="+mn-ea"/>
                <a:cs typeface="宋体" panose="02010600030101010101" pitchFamily="2" charset="-122"/>
              </a:rPr>
              <a:t>更小代表着什么？具有什么样的医学意义？</a:t>
            </a:r>
            <a:endParaRPr lang="zh-CN" altLang="zh-CN" sz="2400" kern="100" dirty="0">
              <a:effectLst/>
              <a:latin typeface="+mn-ea"/>
              <a:cs typeface="Times New Roman" panose="02020603050405020304" pitchFamily="18" charset="0"/>
            </a:endParaRPr>
          </a:p>
          <a:p>
            <a:pPr>
              <a:lnSpc>
                <a:spcPct val="150000"/>
              </a:lnSpc>
            </a:pPr>
            <a:endParaRPr lang="en-US" altLang="zh-CN" sz="2400" kern="100" dirty="0">
              <a:effectLst/>
              <a:latin typeface="+mn-ea"/>
              <a:cs typeface="Times New Roman" panose="02020603050405020304" pitchFamily="18" charset="0"/>
            </a:endParaRPr>
          </a:p>
          <a:p>
            <a:pPr>
              <a:lnSpc>
                <a:spcPct val="150000"/>
              </a:lnSpc>
            </a:pPr>
            <a:r>
              <a:rPr lang="zh-CN" altLang="zh-CN" sz="2400" kern="0" dirty="0">
                <a:effectLst/>
                <a:latin typeface="+mn-ea"/>
                <a:cs typeface="宋体" panose="02010600030101010101" pitchFamily="2" charset="-122"/>
              </a:rPr>
              <a:t>病变除了带来体积上的变化是否还有其它可视化特征？</a:t>
            </a:r>
            <a:endParaRPr lang="zh-CN" altLang="zh-CN" sz="2400" kern="100" dirty="0">
              <a:effectLst/>
              <a:latin typeface="+mn-ea"/>
              <a:cs typeface="Times New Roman" panose="02020603050405020304" pitchFamily="18" charset="0"/>
            </a:endParaRPr>
          </a:p>
          <a:p>
            <a:pPr>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endParaRPr lang="zh-CN" altLang="en-US" dirty="0"/>
          </a:p>
        </p:txBody>
      </p:sp>
    </p:spTree>
    <p:extLst>
      <p:ext uri="{BB962C8B-B14F-4D97-AF65-F5344CB8AC3E}">
        <p14:creationId xmlns:p14="http://schemas.microsoft.com/office/powerpoint/2010/main" val="1264855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FF8FB-3C93-F9F7-8B5C-45930D53C82C}"/>
              </a:ext>
            </a:extLst>
          </p:cNvPr>
          <p:cNvSpPr>
            <a:spLocks noGrp="1"/>
          </p:cNvSpPr>
          <p:nvPr>
            <p:ph type="title"/>
          </p:nvPr>
        </p:nvSpPr>
        <p:spPr/>
        <p:txBody>
          <a:bodyPr/>
          <a:lstStyle/>
          <a:p>
            <a:r>
              <a:rPr lang="zh-CN" altLang="en-US" dirty="0"/>
              <a:t>数据特征变量</a:t>
            </a:r>
          </a:p>
        </p:txBody>
      </p:sp>
      <p:sp>
        <p:nvSpPr>
          <p:cNvPr id="3" name="内容占位符 2">
            <a:extLst>
              <a:ext uri="{FF2B5EF4-FFF2-40B4-BE49-F238E27FC236}">
                <a16:creationId xmlns:a16="http://schemas.microsoft.com/office/drawing/2014/main" id="{321C0E9F-8CB4-CF90-10ED-6A8D57E9A896}"/>
              </a:ext>
            </a:extLst>
          </p:cNvPr>
          <p:cNvSpPr>
            <a:spLocks noGrp="1"/>
          </p:cNvSpPr>
          <p:nvPr>
            <p:ph idx="1"/>
          </p:nvPr>
        </p:nvSpPr>
        <p:spPr>
          <a:xfrm>
            <a:off x="838200" y="1573619"/>
            <a:ext cx="10515600" cy="4720855"/>
          </a:xfrm>
        </p:spPr>
        <p:txBody>
          <a:bodyPr>
            <a:normAutofit fontScale="25000" lnSpcReduction="20000"/>
          </a:bodyPr>
          <a:lstStyle/>
          <a:p>
            <a:pPr>
              <a:lnSpc>
                <a:spcPct val="150000"/>
              </a:lnSpc>
            </a:pPr>
            <a:r>
              <a:rPr lang="zh-CN" altLang="en-US" sz="9600" kern="100" dirty="0">
                <a:effectLst/>
                <a:ea typeface="等线" panose="02010600030101010101" pitchFamily="2" charset="-122"/>
                <a:cs typeface="Times New Roman" panose="02020603050405020304" pitchFamily="18" charset="0"/>
              </a:rPr>
              <a:t>这些（关注的）体积大小是不是有一些</a:t>
            </a:r>
            <a:r>
              <a:rPr lang="en-US" altLang="zh-CN" sz="9600" kern="100" dirty="0">
                <a:effectLst/>
                <a:ea typeface="等线" panose="02010600030101010101" pitchFamily="2" charset="-122"/>
                <a:cs typeface="Times New Roman" panose="02020603050405020304" pitchFamily="18" charset="0"/>
              </a:rPr>
              <a:t>confounder</a:t>
            </a:r>
            <a:r>
              <a:rPr lang="zh-CN" altLang="en-US" sz="9600" kern="100" dirty="0">
                <a:effectLst/>
                <a:ea typeface="等线" panose="02010600030101010101" pitchFamily="2" charset="-122"/>
                <a:cs typeface="Times New Roman" panose="02020603050405020304" pitchFamily="18" charset="0"/>
              </a:rPr>
              <a:t>？</a:t>
            </a:r>
            <a:endParaRPr lang="en-US" altLang="zh-CN" sz="9600" kern="100" dirty="0">
              <a:effectLst/>
              <a:ea typeface="等线" panose="02010600030101010101" pitchFamily="2" charset="-122"/>
              <a:cs typeface="Times New Roman" panose="02020603050405020304" pitchFamily="18" charset="0"/>
            </a:endParaRPr>
          </a:p>
          <a:p>
            <a:pPr lvl="1">
              <a:lnSpc>
                <a:spcPct val="150000"/>
              </a:lnSpc>
            </a:pPr>
            <a:endParaRPr lang="zh-CN" altLang="en-US" sz="9600" kern="100" dirty="0">
              <a:effectLst/>
              <a:ea typeface="等线" panose="02010600030101010101" pitchFamily="2" charset="-122"/>
              <a:cs typeface="Times New Roman" panose="02020603050405020304" pitchFamily="18" charset="0"/>
            </a:endParaRPr>
          </a:p>
          <a:p>
            <a:pPr lvl="1">
              <a:lnSpc>
                <a:spcPct val="150000"/>
              </a:lnSpc>
            </a:pPr>
            <a:r>
              <a:rPr lang="zh-CN" altLang="en-US" sz="9600" kern="100" dirty="0">
                <a:effectLst/>
                <a:ea typeface="等线" panose="02010600030101010101" pitchFamily="2" charset="-122"/>
                <a:cs typeface="Times New Roman" panose="02020603050405020304" pitchFamily="18" charset="0"/>
              </a:rPr>
              <a:t>年龄、性别的不同是不是和疾病一样会影响这些指标的大小趋势或者数值？</a:t>
            </a:r>
            <a:endParaRPr lang="en-US" altLang="zh-CN" sz="9600" kern="100" dirty="0">
              <a:effectLst/>
              <a:ea typeface="等线" panose="02010600030101010101" pitchFamily="2" charset="-122"/>
              <a:cs typeface="Times New Roman" panose="02020603050405020304" pitchFamily="18" charset="0"/>
            </a:endParaRPr>
          </a:p>
          <a:p>
            <a:pPr lvl="1">
              <a:lnSpc>
                <a:spcPct val="150000"/>
              </a:lnSpc>
            </a:pPr>
            <a:endParaRPr lang="zh-CN" altLang="en-US" sz="9600" kern="100" dirty="0">
              <a:effectLst/>
              <a:ea typeface="等线" panose="02010600030101010101" pitchFamily="2" charset="-122"/>
              <a:cs typeface="Times New Roman" panose="02020603050405020304" pitchFamily="18" charset="0"/>
            </a:endParaRPr>
          </a:p>
          <a:p>
            <a:pPr lvl="1">
              <a:lnSpc>
                <a:spcPct val="150000"/>
              </a:lnSpc>
            </a:pPr>
            <a:r>
              <a:rPr lang="zh-CN" altLang="en-US" sz="9600" kern="100" dirty="0">
                <a:effectLst/>
                <a:ea typeface="等线" panose="02010600030101010101" pitchFamily="2" charset="-122"/>
                <a:cs typeface="Times New Roman" panose="02020603050405020304" pitchFamily="18" charset="0"/>
              </a:rPr>
              <a:t>如果会那么年龄、性别、</a:t>
            </a:r>
            <a:r>
              <a:rPr lang="en-US" altLang="zh-CN" sz="9600" kern="100" dirty="0">
                <a:effectLst/>
                <a:ea typeface="等线" panose="02010600030101010101" pitchFamily="2" charset="-122"/>
                <a:cs typeface="Times New Roman" panose="02020603050405020304" pitchFamily="18" charset="0"/>
              </a:rPr>
              <a:t>BMI</a:t>
            </a:r>
            <a:r>
              <a:rPr lang="zh-CN" altLang="en-US" sz="9600" kern="100" dirty="0">
                <a:effectLst/>
                <a:ea typeface="等线" panose="02010600030101010101" pitchFamily="2" charset="-122"/>
                <a:cs typeface="Times New Roman" panose="02020603050405020304" pitchFamily="18" charset="0"/>
              </a:rPr>
              <a:t>这些协变量会多大程度上给诊断带来混淆？</a:t>
            </a:r>
            <a:endParaRPr lang="en-US" altLang="zh-CN" sz="9600" kern="100" dirty="0">
              <a:effectLst/>
              <a:ea typeface="等线" panose="02010600030101010101" pitchFamily="2" charset="-122"/>
              <a:cs typeface="Times New Roman" panose="02020603050405020304" pitchFamily="18" charset="0"/>
            </a:endParaRPr>
          </a:p>
          <a:p>
            <a:pPr lvl="1">
              <a:lnSpc>
                <a:spcPct val="150000"/>
              </a:lnSpc>
            </a:pPr>
            <a:endParaRPr lang="zh-CN" altLang="en-US" sz="9600" kern="100" dirty="0">
              <a:effectLst/>
              <a:ea typeface="等线" panose="02010600030101010101" pitchFamily="2" charset="-122"/>
              <a:cs typeface="Times New Roman" panose="02020603050405020304" pitchFamily="18" charset="0"/>
            </a:endParaRPr>
          </a:p>
          <a:p>
            <a:pPr lvl="1">
              <a:lnSpc>
                <a:spcPct val="150000"/>
              </a:lnSpc>
            </a:pPr>
            <a:r>
              <a:rPr lang="zh-CN" altLang="en-US" sz="9600" kern="100" dirty="0">
                <a:effectLst/>
                <a:ea typeface="等线" panose="02010600030101010101" pitchFamily="2" charset="-122"/>
                <a:cs typeface="Times New Roman" panose="02020603050405020304" pitchFamily="18" charset="0"/>
              </a:rPr>
              <a:t>性别、年龄在这个指标上造成的的区别是否可以有其他的方式（比如说其他的临床手段）进行区分？还是主要依靠经验进行判断？</a:t>
            </a:r>
          </a:p>
          <a:p>
            <a:pPr>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endParaRPr lang="zh-CN" altLang="en-US" dirty="0"/>
          </a:p>
        </p:txBody>
      </p:sp>
    </p:spTree>
    <p:extLst>
      <p:ext uri="{BB962C8B-B14F-4D97-AF65-F5344CB8AC3E}">
        <p14:creationId xmlns:p14="http://schemas.microsoft.com/office/powerpoint/2010/main" val="2523947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A557A-B79B-DD19-232B-C366D0C58BF7}"/>
              </a:ext>
            </a:extLst>
          </p:cNvPr>
          <p:cNvSpPr>
            <a:spLocks noGrp="1"/>
          </p:cNvSpPr>
          <p:nvPr>
            <p:ph type="title"/>
          </p:nvPr>
        </p:nvSpPr>
        <p:spPr/>
        <p:txBody>
          <a:bodyPr/>
          <a:lstStyle/>
          <a:p>
            <a:r>
              <a:rPr lang="en-US" altLang="zh-CN" dirty="0">
                <a:latin typeface="华文宋体" panose="02010600040101010101" pitchFamily="2" charset="-122"/>
                <a:ea typeface="华文宋体" panose="02010600040101010101" pitchFamily="2" charset="-122"/>
              </a:rPr>
              <a:t>ADNI</a:t>
            </a:r>
            <a:r>
              <a:rPr lang="zh-CN" altLang="en-US" dirty="0">
                <a:latin typeface="华文宋体" panose="02010600040101010101" pitchFamily="2" charset="-122"/>
                <a:ea typeface="华文宋体" panose="02010600040101010101" pitchFamily="2" charset="-122"/>
              </a:rPr>
              <a:t>数据集简介</a:t>
            </a:r>
          </a:p>
        </p:txBody>
      </p:sp>
      <p:sp>
        <p:nvSpPr>
          <p:cNvPr id="3" name="内容占位符 2">
            <a:extLst>
              <a:ext uri="{FF2B5EF4-FFF2-40B4-BE49-F238E27FC236}">
                <a16:creationId xmlns:a16="http://schemas.microsoft.com/office/drawing/2014/main" id="{C6C742D0-A888-0C0E-F014-2F7B7B234A8A}"/>
              </a:ext>
            </a:extLst>
          </p:cNvPr>
          <p:cNvSpPr>
            <a:spLocks noGrp="1"/>
          </p:cNvSpPr>
          <p:nvPr>
            <p:ph idx="1"/>
          </p:nvPr>
        </p:nvSpPr>
        <p:spPr>
          <a:xfrm>
            <a:off x="838200" y="1447800"/>
            <a:ext cx="10515600" cy="4729163"/>
          </a:xfrm>
        </p:spPr>
        <p:txBody>
          <a:bodyPr>
            <a:normAutofit/>
          </a:bodyPr>
          <a:lstStyle/>
          <a:p>
            <a:pPr marL="0" indent="0">
              <a:buNone/>
            </a:pP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最初的五年研究</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 (ADNI-1) </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 2009 </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年通过大机会补助金</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 (ADNI-GO) </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延长两年，并在</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2011 </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 2016 </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年通过进一步竞争性续签</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 ADNI-1 </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补助金</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 (ADNI-2</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rPr>
              <a:t>ADNI-3</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8E985D50-E942-7F37-8481-20201F387C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603" y="2708564"/>
            <a:ext cx="10438239" cy="3772858"/>
          </a:xfrm>
          <a:prstGeom prst="rect">
            <a:avLst/>
          </a:prstGeom>
          <a:noFill/>
          <a:ln>
            <a:noFill/>
          </a:ln>
        </p:spPr>
      </p:pic>
    </p:spTree>
    <p:extLst>
      <p:ext uri="{BB962C8B-B14F-4D97-AF65-F5344CB8AC3E}">
        <p14:creationId xmlns:p14="http://schemas.microsoft.com/office/powerpoint/2010/main" val="1658265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F50F5D-A24C-D6F1-4A11-A5DC2B5D728B}"/>
              </a:ext>
            </a:extLst>
          </p:cNvPr>
          <p:cNvSpPr>
            <a:spLocks noGrp="1"/>
          </p:cNvSpPr>
          <p:nvPr>
            <p:ph type="title"/>
          </p:nvPr>
        </p:nvSpPr>
        <p:spPr/>
        <p:txBody>
          <a:bodyPr/>
          <a:lstStyle/>
          <a:p>
            <a:r>
              <a:rPr lang="zh-CN" altLang="en-US" dirty="0"/>
              <a:t>其他问题</a:t>
            </a:r>
          </a:p>
        </p:txBody>
      </p:sp>
      <p:sp>
        <p:nvSpPr>
          <p:cNvPr id="3" name="内容占位符 2">
            <a:extLst>
              <a:ext uri="{FF2B5EF4-FFF2-40B4-BE49-F238E27FC236}">
                <a16:creationId xmlns:a16="http://schemas.microsoft.com/office/drawing/2014/main" id="{67E74F4B-A7AB-7318-4991-519A27EAC19D}"/>
              </a:ext>
            </a:extLst>
          </p:cNvPr>
          <p:cNvSpPr>
            <a:spLocks noGrp="1"/>
          </p:cNvSpPr>
          <p:nvPr>
            <p:ph idx="1"/>
          </p:nvPr>
        </p:nvSpPr>
        <p:spPr/>
        <p:txBody>
          <a:bodyPr/>
          <a:lstStyle/>
          <a:p>
            <a:pPr>
              <a:lnSpc>
                <a:spcPct val="150000"/>
              </a:lnSpc>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看到</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blog&amp;csdn</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上说按脑灰质、白质、脑脊液结构将</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MRI</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分割成为</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3 </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个不同的图像；然后所采用的方法是使用</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SPM</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工具一张张分割。但是如果有大量数据的话这样子会分不完</a:t>
            </a:r>
          </a:p>
          <a:p>
            <a:endParaRPr lang="zh-CN" altLang="en-US" dirty="0"/>
          </a:p>
        </p:txBody>
      </p:sp>
    </p:spTree>
    <p:extLst>
      <p:ext uri="{BB962C8B-B14F-4D97-AF65-F5344CB8AC3E}">
        <p14:creationId xmlns:p14="http://schemas.microsoft.com/office/powerpoint/2010/main" val="300370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A0217-622C-E607-8756-443CD024C873}"/>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Participants Stages Across ADNI 1/GO/2</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CFE983E5-FBFB-6CF9-6D2A-3AF226908057}"/>
              </a:ext>
            </a:extLst>
          </p:cNvPr>
          <p:cNvSpPr>
            <a:spLocks noGrp="1"/>
          </p:cNvSpPr>
          <p:nvPr>
            <p:ph idx="1"/>
          </p:nvPr>
        </p:nvSpPr>
        <p:spPr/>
        <p:txBody>
          <a:bodyPr/>
          <a:lstStyle/>
          <a:p>
            <a:endParaRPr lang="zh-CN" altLang="en-US" dirty="0"/>
          </a:p>
        </p:txBody>
      </p:sp>
      <p:pic>
        <p:nvPicPr>
          <p:cNvPr id="4" name="图片 3" descr="paeticipantscore">
            <a:extLst>
              <a:ext uri="{FF2B5EF4-FFF2-40B4-BE49-F238E27FC236}">
                <a16:creationId xmlns:a16="http://schemas.microsoft.com/office/drawing/2014/main" id="{3E143754-E45D-8C96-2F4D-615A9B46BE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01842"/>
            <a:ext cx="10671027" cy="4715831"/>
          </a:xfrm>
          <a:prstGeom prst="rect">
            <a:avLst/>
          </a:prstGeom>
          <a:noFill/>
          <a:ln>
            <a:noFill/>
          </a:ln>
        </p:spPr>
      </p:pic>
    </p:spTree>
    <p:extLst>
      <p:ext uri="{BB962C8B-B14F-4D97-AF65-F5344CB8AC3E}">
        <p14:creationId xmlns:p14="http://schemas.microsoft.com/office/powerpoint/2010/main" val="260630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345BA-A452-922B-4712-89528B8D6E6D}"/>
              </a:ext>
            </a:extLst>
          </p:cNvPr>
          <p:cNvSpPr>
            <a:spLocks noGrp="1"/>
          </p:cNvSpPr>
          <p:nvPr>
            <p:ph type="title"/>
          </p:nvPr>
        </p:nvSpPr>
        <p:spPr>
          <a:xfrm>
            <a:off x="360217" y="323245"/>
            <a:ext cx="10515600" cy="1325563"/>
          </a:xfrm>
        </p:spPr>
        <p:txBody>
          <a:bodyPr/>
          <a:lstStyle/>
          <a:p>
            <a:r>
              <a:rPr lang="en-US" altLang="zh-CN" dirty="0">
                <a:latin typeface="Times New Roman" panose="02020603050405020304" pitchFamily="18" charset="0"/>
                <a:cs typeface="Times New Roman" panose="02020603050405020304" pitchFamily="18" charset="0"/>
              </a:rPr>
              <a:t>Participants Stages Across ADNI 1/GO/2</a:t>
            </a:r>
            <a:endParaRPr lang="zh-CN" altLang="en-US" dirty="0"/>
          </a:p>
        </p:txBody>
      </p:sp>
      <p:sp>
        <p:nvSpPr>
          <p:cNvPr id="3" name="内容占位符 2">
            <a:extLst>
              <a:ext uri="{FF2B5EF4-FFF2-40B4-BE49-F238E27FC236}">
                <a16:creationId xmlns:a16="http://schemas.microsoft.com/office/drawing/2014/main" id="{01B4E91D-C7EE-018D-2497-D1C9549E1A97}"/>
              </a:ext>
            </a:extLst>
          </p:cNvPr>
          <p:cNvSpPr>
            <a:spLocks noGrp="1"/>
          </p:cNvSpPr>
          <p:nvPr>
            <p:ph idx="1"/>
          </p:nvPr>
        </p:nvSpPr>
        <p:spPr>
          <a:xfrm>
            <a:off x="360217" y="1574337"/>
            <a:ext cx="11748655" cy="4893831"/>
          </a:xfrm>
        </p:spPr>
        <p:txBody>
          <a:bodyPr>
            <a:normAutofit/>
          </a:bodyPr>
          <a:lstStyle/>
          <a:p>
            <a:r>
              <a:rPr lang="en-US" altLang="zh-CN" sz="2400" dirty="0">
                <a:latin typeface="Times New Roman" panose="02020603050405020304" pitchFamily="18" charset="0"/>
                <a:cs typeface="Times New Roman" panose="02020603050405020304" pitchFamily="18" charset="0"/>
              </a:rPr>
              <a:t>CN</a:t>
            </a:r>
            <a:r>
              <a:rPr lang="zh-CN" altLang="en-US" sz="2400" dirty="0">
                <a:latin typeface="Times New Roman" panose="02020603050405020304" pitchFamily="18" charset="0"/>
                <a:cs typeface="Times New Roman" panose="02020603050405020304" pitchFamily="18" charset="0"/>
              </a:rPr>
              <a:t>：正常认知</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SMC</a:t>
            </a:r>
            <a:r>
              <a:rPr lang="zh-CN" altLang="en-US" sz="2400" dirty="0">
                <a:latin typeface="Times New Roman" panose="02020603050405020304" pitchFamily="18" charset="0"/>
                <a:cs typeface="Times New Roman" panose="02020603050405020304" pitchFamily="18" charset="0"/>
              </a:rPr>
              <a:t>：</a:t>
            </a:r>
            <a:r>
              <a:rPr lang="zh-CN" altLang="en-US" sz="2400" b="1" i="0" dirty="0">
                <a:solidFill>
                  <a:srgbClr val="000000"/>
                </a:solidFill>
                <a:effectLst/>
                <a:latin typeface="Times New Roman" panose="02020603050405020304" pitchFamily="18" charset="0"/>
                <a:cs typeface="Times New Roman" panose="02020603050405020304" pitchFamily="18" charset="0"/>
              </a:rPr>
              <a:t>主观记忆问题（</a:t>
            </a:r>
            <a:r>
              <a:rPr lang="en-US" altLang="zh-CN" sz="2400" b="1" i="0" dirty="0">
                <a:solidFill>
                  <a:srgbClr val="000000"/>
                </a:solidFill>
                <a:effectLst/>
                <a:latin typeface="Times New Roman" panose="02020603050405020304" pitchFamily="18" charset="0"/>
                <a:cs typeface="Times New Roman" panose="02020603050405020304" pitchFamily="18" charset="0"/>
              </a:rPr>
              <a:t>Subjective Memory Complaints</a:t>
            </a:r>
            <a:r>
              <a:rPr lang="zh-CN" altLang="en-US" sz="2400" b="1" i="0" dirty="0">
                <a:solidFill>
                  <a:srgbClr val="000000"/>
                </a:solidFill>
                <a:effectLst/>
                <a:latin typeface="Times New Roman" panose="02020603050405020304" pitchFamily="18" charset="0"/>
                <a:cs typeface="Times New Roman" panose="02020603050405020304" pitchFamily="18" charset="0"/>
              </a:rPr>
              <a:t>），</a:t>
            </a:r>
            <a:r>
              <a:rPr lang="zh-CN" altLang="en-US" sz="2400" b="0" i="0" dirty="0">
                <a:solidFill>
                  <a:srgbClr val="000000"/>
                </a:solidFill>
                <a:effectLst/>
                <a:latin typeface="Times New Roman" panose="02020603050405020304" pitchFamily="18" charset="0"/>
                <a:cs typeface="Times New Roman" panose="02020603050405020304" pitchFamily="18" charset="0"/>
              </a:rPr>
              <a:t>指一个人主观上感觉到自己的记忆出现问题或衰退。</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EMCI</a:t>
            </a:r>
            <a:r>
              <a:rPr lang="zh-CN" altLang="en-US" sz="2400" dirty="0">
                <a:latin typeface="Times New Roman" panose="02020603050405020304" pitchFamily="18" charset="0"/>
                <a:cs typeface="Times New Roman" panose="02020603050405020304" pitchFamily="18" charset="0"/>
              </a:rPr>
              <a:t>：</a:t>
            </a:r>
            <a:r>
              <a:rPr lang="zh-CN" altLang="en-US" sz="2400" b="1" i="0" dirty="0">
                <a:solidFill>
                  <a:srgbClr val="000000"/>
                </a:solidFill>
                <a:effectLst/>
                <a:latin typeface="Times New Roman" panose="02020603050405020304" pitchFamily="18" charset="0"/>
                <a:cs typeface="Times New Roman" panose="02020603050405020304" pitchFamily="18" charset="0"/>
              </a:rPr>
              <a:t>早期轻度认知障碍（</a:t>
            </a:r>
            <a:r>
              <a:rPr lang="en-US" altLang="zh-CN" sz="2400" b="1" i="0" dirty="0">
                <a:solidFill>
                  <a:srgbClr val="000000"/>
                </a:solidFill>
                <a:effectLst/>
                <a:latin typeface="Times New Roman" panose="02020603050405020304" pitchFamily="18" charset="0"/>
                <a:cs typeface="Times New Roman" panose="02020603050405020304" pitchFamily="18" charset="0"/>
              </a:rPr>
              <a:t>Early Mild Cognitive Impairment</a:t>
            </a:r>
            <a:r>
              <a:rPr lang="zh-CN" altLang="en-US" sz="2400" b="1" i="0" dirty="0">
                <a:solidFill>
                  <a:srgbClr val="000000"/>
                </a:solidFill>
                <a:effectLst/>
                <a:latin typeface="Times New Roman" panose="02020603050405020304" pitchFamily="18" charset="0"/>
                <a:cs typeface="Times New Roman" panose="02020603050405020304" pitchFamily="18" charset="0"/>
              </a:rPr>
              <a:t>），</a:t>
            </a:r>
            <a:r>
              <a:rPr lang="zh-CN" altLang="en-US" sz="2400" b="0" i="0" dirty="0">
                <a:solidFill>
                  <a:srgbClr val="000000"/>
                </a:solidFill>
                <a:effectLst/>
                <a:latin typeface="Times New Roman" panose="02020603050405020304" pitchFamily="18" charset="0"/>
                <a:cs typeface="Times New Roman" panose="02020603050405020304" pitchFamily="18" charset="0"/>
              </a:rPr>
              <a:t>是指一种早期认知功能衰退的状态，但尚未达到临床诊断为痴呆症（如阿尔茨海默病）的程度。</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MCI</a:t>
            </a:r>
            <a:r>
              <a:rPr lang="zh-CN" altLang="en-US" sz="2400" dirty="0">
                <a:latin typeface="Times New Roman" panose="02020603050405020304" pitchFamily="18" charset="0"/>
                <a:cs typeface="Times New Roman" panose="02020603050405020304" pitchFamily="18" charset="0"/>
              </a:rPr>
              <a:t>：</a:t>
            </a:r>
            <a:r>
              <a:rPr lang="zh-CN" altLang="en-US" sz="2400" b="1" i="0" dirty="0">
                <a:solidFill>
                  <a:srgbClr val="000000"/>
                </a:solidFill>
                <a:effectLst/>
                <a:latin typeface="Times New Roman" panose="02020603050405020304" pitchFamily="18" charset="0"/>
                <a:cs typeface="Times New Roman" panose="02020603050405020304" pitchFamily="18" charset="0"/>
              </a:rPr>
              <a:t>轻度认知障碍（</a:t>
            </a:r>
            <a:r>
              <a:rPr lang="en-US" altLang="zh-CN" sz="2400" b="1" i="0" dirty="0">
                <a:solidFill>
                  <a:srgbClr val="000000"/>
                </a:solidFill>
                <a:effectLst/>
                <a:latin typeface="Times New Roman" panose="02020603050405020304" pitchFamily="18" charset="0"/>
                <a:cs typeface="Times New Roman" panose="02020603050405020304" pitchFamily="18" charset="0"/>
              </a:rPr>
              <a:t>Mild Cognitive Impairment</a:t>
            </a:r>
            <a:r>
              <a:rPr lang="zh-CN" altLang="en-US" sz="2400" b="1" i="0" dirty="0">
                <a:solidFill>
                  <a:srgbClr val="000000"/>
                </a:solidFill>
                <a:effectLst/>
                <a:latin typeface="Times New Roman" panose="02020603050405020304" pitchFamily="18" charset="0"/>
                <a:cs typeface="Times New Roman" panose="02020603050405020304" pitchFamily="18" charset="0"/>
              </a:rPr>
              <a:t>），</a:t>
            </a:r>
            <a:r>
              <a:rPr lang="zh-CN" altLang="en-US" sz="2400" b="0" i="0" dirty="0">
                <a:solidFill>
                  <a:srgbClr val="000000"/>
                </a:solidFill>
                <a:effectLst/>
                <a:latin typeface="Times New Roman" panose="02020603050405020304" pitchFamily="18" charset="0"/>
                <a:cs typeface="Times New Roman" panose="02020603050405020304" pitchFamily="18" charset="0"/>
              </a:rPr>
              <a:t>是一种</a:t>
            </a:r>
            <a:r>
              <a:rPr lang="zh-CN" altLang="en-US" sz="2400" b="1" i="0" u="sng" dirty="0">
                <a:solidFill>
                  <a:srgbClr val="000000"/>
                </a:solidFill>
                <a:effectLst/>
                <a:latin typeface="Times New Roman" panose="02020603050405020304" pitchFamily="18" charset="0"/>
                <a:cs typeface="Times New Roman" panose="02020603050405020304" pitchFamily="18" charset="0"/>
              </a:rPr>
              <a:t>临床诊断</a:t>
            </a:r>
            <a:r>
              <a:rPr lang="zh-CN" altLang="en-US" sz="2400" b="0" i="0" dirty="0">
                <a:solidFill>
                  <a:srgbClr val="000000"/>
                </a:solidFill>
                <a:effectLst/>
                <a:latin typeface="Times New Roman" panose="02020603050405020304" pitchFamily="18" charset="0"/>
                <a:cs typeface="Times New Roman" panose="02020603050405020304" pitchFamily="18" charset="0"/>
              </a:rPr>
              <a:t>，指一个人的认知功能较正常人群有所下降，但尚未达到痴呆症的程度。</a:t>
            </a:r>
            <a:r>
              <a:rPr lang="en-US" altLang="zh-CN" sz="2400" b="0" i="0" dirty="0">
                <a:solidFill>
                  <a:srgbClr val="000000"/>
                </a:solidFill>
                <a:effectLst/>
                <a:latin typeface="Times New Roman" panose="02020603050405020304" pitchFamily="18" charset="0"/>
                <a:cs typeface="Times New Roman" panose="02020603050405020304" pitchFamily="18" charset="0"/>
              </a:rPr>
              <a:t>MCI</a:t>
            </a:r>
            <a:r>
              <a:rPr lang="zh-CN" altLang="en-US" sz="2400" b="0" i="0" dirty="0">
                <a:solidFill>
                  <a:srgbClr val="000000"/>
                </a:solidFill>
                <a:effectLst/>
                <a:latin typeface="Times New Roman" panose="02020603050405020304" pitchFamily="18" charset="0"/>
                <a:cs typeface="Times New Roman" panose="02020603050405020304" pitchFamily="18" charset="0"/>
              </a:rPr>
              <a:t>可能是痴呆症的早期阶段，但并不是每个</a:t>
            </a:r>
            <a:r>
              <a:rPr lang="en-US" altLang="zh-CN" sz="2400" b="0" i="0" dirty="0">
                <a:solidFill>
                  <a:srgbClr val="000000"/>
                </a:solidFill>
                <a:effectLst/>
                <a:latin typeface="Times New Roman" panose="02020603050405020304" pitchFamily="18" charset="0"/>
                <a:cs typeface="Times New Roman" panose="02020603050405020304" pitchFamily="18" charset="0"/>
              </a:rPr>
              <a:t>MCI</a:t>
            </a:r>
            <a:r>
              <a:rPr lang="zh-CN" altLang="en-US" sz="2400" b="0" i="0" dirty="0">
                <a:solidFill>
                  <a:srgbClr val="000000"/>
                </a:solidFill>
                <a:effectLst/>
                <a:latin typeface="Times New Roman" panose="02020603050405020304" pitchFamily="18" charset="0"/>
                <a:cs typeface="Times New Roman" panose="02020603050405020304" pitchFamily="18" charset="0"/>
              </a:rPr>
              <a:t>患者都会进展为痴呆症。</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LMCI</a:t>
            </a:r>
            <a:r>
              <a:rPr lang="zh-CN" altLang="en-US" sz="2400" dirty="0">
                <a:latin typeface="Times New Roman" panose="02020603050405020304" pitchFamily="18" charset="0"/>
                <a:cs typeface="Times New Roman" panose="02020603050405020304" pitchFamily="18" charset="0"/>
              </a:rPr>
              <a:t>：</a:t>
            </a:r>
            <a:r>
              <a:rPr lang="zh-CN" altLang="en-US" sz="2400" b="1" i="0" dirty="0">
                <a:solidFill>
                  <a:srgbClr val="000000"/>
                </a:solidFill>
                <a:effectLst/>
                <a:latin typeface="Times New Roman" panose="02020603050405020304" pitchFamily="18" charset="0"/>
                <a:cs typeface="Times New Roman" panose="02020603050405020304" pitchFamily="18" charset="0"/>
              </a:rPr>
              <a:t>轻度阿尔茨海默病认知障碍（</a:t>
            </a:r>
            <a:r>
              <a:rPr lang="en-US" altLang="zh-CN" sz="2400" b="1" i="0" dirty="0">
                <a:solidFill>
                  <a:srgbClr val="000000"/>
                </a:solidFill>
                <a:effectLst/>
                <a:latin typeface="Times New Roman" panose="02020603050405020304" pitchFamily="18" charset="0"/>
                <a:cs typeface="Times New Roman" panose="02020603050405020304" pitchFamily="18" charset="0"/>
              </a:rPr>
              <a:t>Late Mild Cognitive Impairment</a:t>
            </a:r>
            <a:r>
              <a:rPr lang="zh-CN" altLang="en-US" sz="2400" b="1" i="0" dirty="0">
                <a:solidFill>
                  <a:srgbClr val="000000"/>
                </a:solidFill>
                <a:effectLst/>
                <a:latin typeface="Times New Roman" panose="02020603050405020304" pitchFamily="18" charset="0"/>
                <a:cs typeface="Times New Roman" panose="02020603050405020304" pitchFamily="18" charset="0"/>
              </a:rPr>
              <a:t>），</a:t>
            </a:r>
            <a:r>
              <a:rPr lang="zh-CN" altLang="en-US" sz="2400" b="0" i="0" dirty="0">
                <a:solidFill>
                  <a:srgbClr val="000000"/>
                </a:solidFill>
                <a:effectLst/>
                <a:latin typeface="Times New Roman" panose="02020603050405020304" pitchFamily="18" charset="0"/>
                <a:cs typeface="Times New Roman" panose="02020603050405020304" pitchFamily="18" charset="0"/>
              </a:rPr>
              <a:t>是指阿尔茨海默病（一种最常见的痴呆症）的早期阶段，患者的认知功能受损较轻</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AD</a:t>
            </a:r>
            <a:r>
              <a:rPr lang="zh-CN" altLang="en-US" sz="2400" dirty="0">
                <a:latin typeface="Times New Roman" panose="02020603050405020304" pitchFamily="18" charset="0"/>
                <a:cs typeface="Times New Roman" panose="02020603050405020304" pitchFamily="18" charset="0"/>
              </a:rPr>
              <a:t>：</a:t>
            </a:r>
            <a:r>
              <a:rPr lang="zh-CN" altLang="en-US" sz="2400" b="0" i="0" dirty="0">
                <a:solidFill>
                  <a:srgbClr val="000000"/>
                </a:solidFill>
                <a:effectLst/>
                <a:latin typeface="Times New Roman" panose="02020603050405020304" pitchFamily="18" charset="0"/>
                <a:cs typeface="Times New Roman" panose="02020603050405020304" pitchFamily="18" charset="0"/>
              </a:rPr>
              <a:t>阿尔茨海默病</a:t>
            </a:r>
            <a:r>
              <a:rPr lang="zh-CN" altLang="en-US" sz="2400" b="1" i="1" dirty="0">
                <a:solidFill>
                  <a:srgbClr val="000000"/>
                </a:solidFill>
                <a:effectLst/>
                <a:latin typeface="Times New Roman" panose="02020603050405020304" pitchFamily="18" charset="0"/>
                <a:cs typeface="Times New Roman" panose="02020603050405020304" pitchFamily="18" charset="0"/>
              </a:rPr>
              <a:t>（</a:t>
            </a:r>
            <a:r>
              <a:rPr lang="en-US" altLang="zh-CN" sz="2400" b="1" i="1" dirty="0">
                <a:solidFill>
                  <a:srgbClr val="000000"/>
                </a:solidFill>
                <a:effectLst/>
                <a:latin typeface="Times New Roman" panose="02020603050405020304" pitchFamily="18" charset="0"/>
                <a:cs typeface="Times New Roman" panose="02020603050405020304" pitchFamily="18" charset="0"/>
              </a:rPr>
              <a:t>Alzheimer's Disease</a:t>
            </a:r>
            <a:r>
              <a:rPr lang="zh-CN" altLang="en-US" sz="2400" b="1" i="1" dirty="0">
                <a:solidFill>
                  <a:srgbClr val="000000"/>
                </a:solidFill>
                <a:effectLst/>
                <a:latin typeface="Times New Roman" panose="02020603050405020304" pitchFamily="18" charset="0"/>
                <a:cs typeface="Times New Roman" panose="02020603050405020304" pitchFamily="18" charset="0"/>
              </a:rPr>
              <a:t>），</a:t>
            </a:r>
            <a:r>
              <a:rPr lang="zh-CN" altLang="en-US" sz="2400" b="0" i="0" dirty="0">
                <a:solidFill>
                  <a:srgbClr val="000000"/>
                </a:solidFill>
                <a:effectLst/>
                <a:latin typeface="Times New Roman" panose="02020603050405020304" pitchFamily="18" charset="0"/>
                <a:cs typeface="Times New Roman" panose="02020603050405020304" pitchFamily="18" charset="0"/>
              </a:rPr>
              <a:t>是一种进行性神经退行性疾病，会导致记忆、思维和行为方面的严重问题。</a:t>
            </a:r>
            <a:r>
              <a:rPr lang="en-US" altLang="zh-CN" sz="2400" b="0" i="0" dirty="0">
                <a:solidFill>
                  <a:srgbClr val="000000"/>
                </a:solidFill>
                <a:effectLst/>
                <a:latin typeface="Times New Roman" panose="02020603050405020304" pitchFamily="18" charset="0"/>
                <a:cs typeface="Times New Roman" panose="02020603050405020304" pitchFamily="18" charset="0"/>
              </a:rPr>
              <a:t>AD</a:t>
            </a:r>
            <a:r>
              <a:rPr lang="zh-CN" altLang="en-US" sz="2400" b="0" i="0" dirty="0">
                <a:solidFill>
                  <a:srgbClr val="000000"/>
                </a:solidFill>
                <a:effectLst/>
                <a:latin typeface="Times New Roman" panose="02020603050405020304" pitchFamily="18" charset="0"/>
                <a:cs typeface="Times New Roman" panose="02020603050405020304" pitchFamily="18" charset="0"/>
              </a:rPr>
              <a:t>是最常见的痴呆症类型之一</a:t>
            </a:r>
            <a:endParaRPr lang="en-US" altLang="zh-CN" sz="2400" dirty="0">
              <a:latin typeface="Times New Roman" panose="02020603050405020304" pitchFamily="18" charset="0"/>
              <a:cs typeface="Times New Roman" panose="02020603050405020304" pitchFamily="18" charset="0"/>
            </a:endParaRPr>
          </a:p>
          <a:p>
            <a:endParaRPr lang="en-US" altLang="zh-CN" sz="2400" dirty="0"/>
          </a:p>
          <a:p>
            <a:endParaRPr lang="zh-CN" altLang="en-US" sz="2400" dirty="0"/>
          </a:p>
        </p:txBody>
      </p:sp>
    </p:spTree>
    <p:extLst>
      <p:ext uri="{BB962C8B-B14F-4D97-AF65-F5344CB8AC3E}">
        <p14:creationId xmlns:p14="http://schemas.microsoft.com/office/powerpoint/2010/main" val="1557355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C9E35-A6EB-515A-DBEE-DB29A445B81C}"/>
              </a:ext>
            </a:extLst>
          </p:cNvPr>
          <p:cNvSpPr>
            <a:spLocks noGrp="1"/>
          </p:cNvSpPr>
          <p:nvPr>
            <p:ph type="title"/>
          </p:nvPr>
        </p:nvSpPr>
        <p:spPr>
          <a:xfrm>
            <a:off x="258359" y="37714"/>
            <a:ext cx="10515600" cy="1325563"/>
          </a:xfrm>
        </p:spPr>
        <p:txBody>
          <a:bodyPr>
            <a:normAutofit/>
          </a:bodyPr>
          <a:lstStyle/>
          <a:p>
            <a:r>
              <a:rPr lang="en-US" altLang="zh-CN" dirty="0">
                <a:latin typeface="Times New Roman" panose="02020603050405020304" pitchFamily="18" charset="0"/>
                <a:cs typeface="Times New Roman" panose="02020603050405020304" pitchFamily="18" charset="0"/>
              </a:rPr>
              <a:t>Participants </a:t>
            </a:r>
            <a:r>
              <a:rPr lang="en-US" altLang="zh-CN" dirty="0" err="1">
                <a:latin typeface="Times New Roman" panose="02020603050405020304" pitchFamily="18" charset="0"/>
                <a:cs typeface="Times New Roman" panose="02020603050405020304" pitchFamily="18" charset="0"/>
              </a:rPr>
              <a:t>Distribution:Age</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7BF1AD0-B962-FA85-245D-FA7D99BC5A16}"/>
              </a:ext>
            </a:extLst>
          </p:cNvPr>
          <p:cNvPicPr>
            <a:picLocks noChangeAspect="1"/>
          </p:cNvPicPr>
          <p:nvPr/>
        </p:nvPicPr>
        <p:blipFill rotWithShape="1">
          <a:blip r:embed="rId2">
            <a:extLst>
              <a:ext uri="{28A0092B-C50C-407E-A947-70E740481C1C}">
                <a14:useLocalDpi xmlns:a14="http://schemas.microsoft.com/office/drawing/2010/main" val="0"/>
              </a:ext>
            </a:extLst>
          </a:blip>
          <a:srcRect b="29666"/>
          <a:stretch/>
        </p:blipFill>
        <p:spPr bwMode="auto">
          <a:xfrm>
            <a:off x="258359" y="1441391"/>
            <a:ext cx="7137948" cy="4973370"/>
          </a:xfrm>
          <a:prstGeom prst="rect">
            <a:avLst/>
          </a:prstGeom>
          <a:noFill/>
          <a:ln>
            <a:noFill/>
          </a:ln>
        </p:spPr>
      </p:pic>
      <p:pic>
        <p:nvPicPr>
          <p:cNvPr id="5" name="内容占位符 4">
            <a:extLst>
              <a:ext uri="{FF2B5EF4-FFF2-40B4-BE49-F238E27FC236}">
                <a16:creationId xmlns:a16="http://schemas.microsoft.com/office/drawing/2014/main" id="{EFB5FEBE-2965-B4F2-F7AC-1F873B7E5A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38" t="69537" r="38478"/>
          <a:stretch/>
        </p:blipFill>
        <p:spPr bwMode="auto">
          <a:xfrm>
            <a:off x="7343360" y="3733800"/>
            <a:ext cx="4797966" cy="2759075"/>
          </a:xfrm>
          <a:prstGeom prst="rect">
            <a:avLst/>
          </a:prstGeom>
          <a:noFill/>
          <a:ln>
            <a:noFill/>
          </a:ln>
        </p:spPr>
      </p:pic>
    </p:spTree>
    <p:extLst>
      <p:ext uri="{BB962C8B-B14F-4D97-AF65-F5344CB8AC3E}">
        <p14:creationId xmlns:p14="http://schemas.microsoft.com/office/powerpoint/2010/main" val="3506319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5A052-EFDD-D846-F2B2-BC01C5BB9C7A}"/>
              </a:ext>
            </a:extLst>
          </p:cNvPr>
          <p:cNvSpPr>
            <a:spLocks noGrp="1"/>
          </p:cNvSpPr>
          <p:nvPr>
            <p:ph type="title"/>
          </p:nvPr>
        </p:nvSpPr>
        <p:spPr>
          <a:xfrm>
            <a:off x="619221" y="165429"/>
            <a:ext cx="10515600" cy="1325563"/>
          </a:xfrm>
        </p:spPr>
        <p:txBody>
          <a:bodyPr/>
          <a:lstStyle/>
          <a:p>
            <a:r>
              <a:rPr lang="en-US" altLang="zh-CN" dirty="0">
                <a:latin typeface="Times New Roman" panose="02020603050405020304" pitchFamily="18" charset="0"/>
                <a:cs typeface="Times New Roman" panose="02020603050405020304" pitchFamily="18" charset="0"/>
              </a:rPr>
              <a:t>Participants </a:t>
            </a:r>
            <a:r>
              <a:rPr lang="en-US" altLang="zh-CN" dirty="0" err="1">
                <a:latin typeface="Times New Roman" panose="02020603050405020304" pitchFamily="18" charset="0"/>
                <a:cs typeface="Times New Roman" panose="02020603050405020304" pitchFamily="18" charset="0"/>
              </a:rPr>
              <a:t>Distribution:Visit</a:t>
            </a:r>
            <a:endParaRPr lang="zh-CN" altLang="en-US" dirty="0"/>
          </a:p>
        </p:txBody>
      </p:sp>
      <p:pic>
        <p:nvPicPr>
          <p:cNvPr id="4" name="内容占位符 3">
            <a:extLst>
              <a:ext uri="{FF2B5EF4-FFF2-40B4-BE49-F238E27FC236}">
                <a16:creationId xmlns:a16="http://schemas.microsoft.com/office/drawing/2014/main" id="{857200B0-56D9-3791-20CF-8B90AE3D400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9221" y="1433387"/>
            <a:ext cx="7146251" cy="5059488"/>
          </a:xfrm>
          <a:prstGeom prst="rect">
            <a:avLst/>
          </a:prstGeom>
          <a:noFill/>
          <a:ln>
            <a:noFill/>
          </a:ln>
        </p:spPr>
      </p:pic>
      <p:sp>
        <p:nvSpPr>
          <p:cNvPr id="6" name="文本框 5">
            <a:extLst>
              <a:ext uri="{FF2B5EF4-FFF2-40B4-BE49-F238E27FC236}">
                <a16:creationId xmlns:a16="http://schemas.microsoft.com/office/drawing/2014/main" id="{D4BC54B7-B202-96A3-61C6-B01298B55BBD}"/>
              </a:ext>
            </a:extLst>
          </p:cNvPr>
          <p:cNvSpPr txBox="1"/>
          <p:nvPr/>
        </p:nvSpPr>
        <p:spPr>
          <a:xfrm>
            <a:off x="7855527" y="1229896"/>
            <a:ext cx="4024746" cy="5262979"/>
          </a:xfrm>
          <a:prstGeom prst="rect">
            <a:avLst/>
          </a:prstGeom>
          <a:noFill/>
        </p:spPr>
        <p:txBody>
          <a:bodyPr wrap="square" rtlCol="0">
            <a:spAutoFit/>
          </a:bodyPr>
          <a:lstStyle/>
          <a:p>
            <a:r>
              <a:rPr lang="zh-CN" altLang="en-US" sz="2400" b="0" i="0" dirty="0">
                <a:solidFill>
                  <a:srgbClr val="000000"/>
                </a:solidFill>
                <a:effectLst/>
                <a:latin typeface="Times New Roman" panose="02020603050405020304" pitchFamily="18" charset="0"/>
                <a:cs typeface="Times New Roman" panose="02020603050405020304" pitchFamily="18" charset="0"/>
              </a:rPr>
              <a:t>参与者根据他们在研究期间的不同访问次数进行分组</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Visit code:</a:t>
            </a:r>
            <a:r>
              <a:rPr lang="zh-CN" altLang="en-US" sz="2400" b="0" i="0" dirty="0">
                <a:solidFill>
                  <a:srgbClr val="000000"/>
                </a:solidFill>
                <a:effectLst/>
                <a:latin typeface="Times New Roman" panose="02020603050405020304" pitchFamily="18" charset="0"/>
                <a:cs typeface="Times New Roman" panose="02020603050405020304" pitchFamily="18" charset="0"/>
              </a:rPr>
              <a:t>标识参与者在研究期间进行的不同访问或评估时间点的一种编码系统</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endParaRPr lang="en-US" altLang="zh-CN" sz="2400" dirty="0">
              <a:solidFill>
                <a:srgbClr val="000000"/>
              </a:solidFill>
              <a:latin typeface="Times New Roman" panose="02020603050405020304" pitchFamily="18" charset="0"/>
              <a:cs typeface="Times New Roman" panose="02020603050405020304" pitchFamily="18" charset="0"/>
            </a:endParaRPr>
          </a:p>
          <a:p>
            <a:r>
              <a:rPr lang="zh-CN" altLang="en-US" sz="2400" b="0" i="0" dirty="0">
                <a:solidFill>
                  <a:srgbClr val="000000"/>
                </a:solidFill>
                <a:effectLst/>
                <a:latin typeface="Times New Roman" panose="02020603050405020304" pitchFamily="18" charset="0"/>
                <a:cs typeface="Times New Roman" panose="02020603050405020304" pitchFamily="18" charset="0"/>
              </a:rPr>
              <a:t>通过</a:t>
            </a:r>
            <a:r>
              <a:rPr lang="en-US" altLang="zh-CN" sz="2400" b="0" i="0" dirty="0">
                <a:solidFill>
                  <a:srgbClr val="000000"/>
                </a:solidFill>
                <a:effectLst/>
                <a:latin typeface="Times New Roman" panose="02020603050405020304" pitchFamily="18" charset="0"/>
                <a:cs typeface="Times New Roman" panose="02020603050405020304" pitchFamily="18" charset="0"/>
              </a:rPr>
              <a:t>visit code, </a:t>
            </a:r>
            <a:r>
              <a:rPr lang="zh-CN" altLang="en-US" sz="2400" b="0" i="0" dirty="0">
                <a:solidFill>
                  <a:srgbClr val="000000"/>
                </a:solidFill>
                <a:effectLst/>
                <a:latin typeface="Times New Roman" panose="02020603050405020304" pitchFamily="18" charset="0"/>
                <a:cs typeface="Times New Roman" panose="02020603050405020304" pitchFamily="18" charset="0"/>
              </a:rPr>
              <a:t>研究人员可以准确地识别和对应不同的访问时间点，比较不同时间点的数据，并观察疾病的进展或治疗效果的变化</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endParaRPr lang="en-US" altLang="zh-C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04439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TotalTime>
  <Words>2317</Words>
  <Application>Microsoft Office PowerPoint</Application>
  <PresentationFormat>宽屏</PresentationFormat>
  <Paragraphs>193</Paragraphs>
  <Slides>50</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等线</vt:lpstr>
      <vt:lpstr>等线 Light</vt:lpstr>
      <vt:lpstr>华文宋体</vt:lpstr>
      <vt:lpstr>楷体</vt:lpstr>
      <vt:lpstr>Arial</vt:lpstr>
      <vt:lpstr>Raleway</vt:lpstr>
      <vt:lpstr>Times New Roman</vt:lpstr>
      <vt:lpstr>Office 主题​​</vt:lpstr>
      <vt:lpstr>10.21-AD相关数据集介绍 与问题整理</vt:lpstr>
      <vt:lpstr>PART 1:数据集介绍</vt:lpstr>
      <vt:lpstr>申请到的数据库</vt:lpstr>
      <vt:lpstr>PART 1.1:ADNI 数据集</vt:lpstr>
      <vt:lpstr>ADNI数据集简介</vt:lpstr>
      <vt:lpstr>Participants Stages Across ADNI 1/GO/2</vt:lpstr>
      <vt:lpstr>Participants Stages Across ADNI 1/GO/2</vt:lpstr>
      <vt:lpstr>Participants Distribution:Age</vt:lpstr>
      <vt:lpstr>Participants Distribution:Visit</vt:lpstr>
      <vt:lpstr>认识数据：Study data （临床医学数据）</vt:lpstr>
      <vt:lpstr>Biomarkers</vt:lpstr>
      <vt:lpstr>Biomarkers</vt:lpstr>
      <vt:lpstr>认识数据：Image collection(DTI, MRI, PET, fMRI)</vt:lpstr>
      <vt:lpstr>图像数据总结</vt:lpstr>
      <vt:lpstr>PART 1.2:NIFD</vt:lpstr>
      <vt:lpstr>NIFD 介绍</vt:lpstr>
      <vt:lpstr>Participants Distribution:Age</vt:lpstr>
      <vt:lpstr>Participants Distribution:Visit</vt:lpstr>
      <vt:lpstr>认识数据：Study data （临床医学数据）</vt:lpstr>
      <vt:lpstr>NIFD_Clinical_Data_20200724_updated</vt:lpstr>
      <vt:lpstr>DataDictionary_NIFD_2017.10.18</vt:lpstr>
      <vt:lpstr>认识数据：Image collection</vt:lpstr>
      <vt:lpstr>以 Modality = MRI 为例进行查找：</vt:lpstr>
      <vt:lpstr>可点击view查看image， 以Subject ID=1_S_0001为例</vt:lpstr>
      <vt:lpstr>Advanced search</vt:lpstr>
      <vt:lpstr>PART 1.3:OASIS</vt:lpstr>
      <vt:lpstr>开放获取系列成像研究（OASIS）是一个旨在向科学界免费提供大脑神经成像数据集的项目。</vt:lpstr>
      <vt:lpstr>PowerPoint 演示文稿</vt:lpstr>
      <vt:lpstr>PART 1.3.1:OASIS-1</vt:lpstr>
      <vt:lpstr>OASIS-1: Cross-sectional MRI Data in Young, Middle Aged, Nondemented and Demented Older Adults年轻、中年、非痴呆和痴呆老年人的横断面MRI数据 </vt:lpstr>
      <vt:lpstr>认识数据：Study data （临床医学数据）</vt:lpstr>
      <vt:lpstr>PowerPoint 演示文稿</vt:lpstr>
      <vt:lpstr>PowerPoint 演示文稿</vt:lpstr>
      <vt:lpstr>PowerPoint 演示文稿</vt:lpstr>
      <vt:lpstr>PART 1.3.2:OASIS-2</vt:lpstr>
      <vt:lpstr>OASIS-2: Longitudinal MRI Data in Nondemented and Demented Older Adults</vt:lpstr>
      <vt:lpstr>PowerPoint 演示文稿</vt:lpstr>
      <vt:lpstr>PART 1.3.3:OASIS-3</vt:lpstr>
      <vt:lpstr>OASIS-3: Longitudinal Multimodal Neuroimaging, Clinical, and Cognitive Dataset for Normal Aging and Alzheimer’s Disease</vt:lpstr>
      <vt:lpstr>PART 1.3.4:OASIS-4</vt:lpstr>
      <vt:lpstr>OASIS-4: Clinical Cohort</vt:lpstr>
      <vt:lpstr>PART 2:针对ADNI的问题</vt:lpstr>
      <vt:lpstr>宏观问题</vt:lpstr>
      <vt:lpstr>数据预处理：MRI图像的解读</vt:lpstr>
      <vt:lpstr>数据预处理：MRI图像的解读</vt:lpstr>
      <vt:lpstr>数据预处理：MRI图像的解读</vt:lpstr>
      <vt:lpstr>数据预处理：MRI图像的解读</vt:lpstr>
      <vt:lpstr>数据特征变量</vt:lpstr>
      <vt:lpstr>数据特征变量</vt:lpstr>
      <vt:lpstr>其他问题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9.15</dc:title>
  <dc:creator>1179116732@qq.com</dc:creator>
  <cp:lastModifiedBy>1179116732@qq.com</cp:lastModifiedBy>
  <cp:revision>21</cp:revision>
  <dcterms:created xsi:type="dcterms:W3CDTF">2023-09-14T18:00:59Z</dcterms:created>
  <dcterms:modified xsi:type="dcterms:W3CDTF">2023-10-21T05:48:23Z</dcterms:modified>
</cp:coreProperties>
</file>